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9" r:id="rId3"/>
    <p:sldId id="260" r:id="rId4"/>
    <p:sldId id="261" r:id="rId5"/>
    <p:sldId id="262" r:id="rId6"/>
    <p:sldId id="257" r:id="rId7"/>
    <p:sldId id="258" r:id="rId8"/>
    <p:sldId id="263" r:id="rId9"/>
    <p:sldId id="265" r:id="rId10"/>
    <p:sldId id="266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B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83"/>
    <p:restoredTop sz="90730"/>
  </p:normalViewPr>
  <p:slideViewPr>
    <p:cSldViewPr snapToGrid="0" snapToObjects="1">
      <p:cViewPr>
        <p:scale>
          <a:sx n="186" d="100"/>
          <a:sy n="186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9/30/20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Today we will cover: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Knowledge 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Principles of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Propositional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Inference </a:t>
            </a:r>
            <a:r>
              <a:rPr lang="en-US" dirty="0" err="1"/>
              <a:t>algortihms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93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83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51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56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82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69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in which of these four scenarios did I tell a lie, or break my promise to you? It seems that I ONLY told a lie in the scenario where you DID come over to help me, but I did NOT buy you pizza. So, “P  Q” is only false when “P” is true and “Q” is false.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02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 say that “Peggy will go if and ONLY if Quinn goes”, I have told a lie in scenarios 2 and 3, but I have NOT lied in scenarios 1 and 4.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6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section we’ll describe an environment that demonstrates why knowledge-based agents are good. </a:t>
            </a:r>
          </a:p>
          <a:p>
            <a:endParaRPr lang="en-US" dirty="0"/>
          </a:p>
          <a:p>
            <a:r>
              <a:rPr lang="en-US" dirty="0"/>
              <a:t>The agent explores a cave consisting of rooms connected by passageways. </a:t>
            </a:r>
          </a:p>
          <a:p>
            <a:endParaRPr lang="en-US" dirty="0"/>
          </a:p>
          <a:p>
            <a:r>
              <a:rPr lang="en-US" dirty="0"/>
              <a:t>Lurking somewhere in the cave is the Wumpus, a beast that eats any agent that enters its room. </a:t>
            </a:r>
          </a:p>
          <a:p>
            <a:r>
              <a:rPr lang="en-US" dirty="0"/>
              <a:t>Some rooms contain bottomless pits that trap any agent that wanders into the room. </a:t>
            </a:r>
          </a:p>
          <a:p>
            <a:r>
              <a:rPr lang="en-US" dirty="0"/>
              <a:t>In one room is master Luke.</a:t>
            </a:r>
          </a:p>
          <a:p>
            <a:endParaRPr lang="en-US" dirty="0"/>
          </a:p>
          <a:p>
            <a:r>
              <a:rPr lang="en-US" dirty="0"/>
              <a:t>The goal is:</a:t>
            </a:r>
          </a:p>
          <a:p>
            <a:r>
              <a:rPr lang="en-US" dirty="0"/>
              <a:t> to collect </a:t>
            </a:r>
            <a:r>
              <a:rPr lang="en-US" dirty="0" err="1"/>
              <a:t>luke</a:t>
            </a:r>
            <a:r>
              <a:rPr lang="en-US" dirty="0"/>
              <a:t> and </a:t>
            </a:r>
          </a:p>
          <a:p>
            <a:r>
              <a:rPr lang="en-US" dirty="0"/>
              <a:t>exit the world </a:t>
            </a:r>
          </a:p>
          <a:p>
            <a:r>
              <a:rPr lang="en-US" dirty="0"/>
              <a:t>without being eaten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55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Lurking somewhere in the cave is the Wumpus, a beast that eats any agent that enters its room. </a:t>
            </a:r>
          </a:p>
          <a:p>
            <a:r>
              <a:rPr lang="en-US" dirty="0"/>
              <a:t>Some rooms contain bottomless pits that trap any agent that wanders into the room. </a:t>
            </a:r>
          </a:p>
          <a:p>
            <a:r>
              <a:rPr lang="en-US" dirty="0"/>
              <a:t>In one room is master Luke.</a:t>
            </a:r>
          </a:p>
          <a:p>
            <a:endParaRPr lang="en-US" dirty="0"/>
          </a:p>
          <a:p>
            <a:r>
              <a:rPr lang="en-US" dirty="0"/>
              <a:t>The goal is:</a:t>
            </a:r>
          </a:p>
          <a:p>
            <a:r>
              <a:rPr lang="en-US" dirty="0"/>
              <a:t> to collect </a:t>
            </a:r>
            <a:r>
              <a:rPr lang="en-US" dirty="0" err="1"/>
              <a:t>luke</a:t>
            </a:r>
            <a:r>
              <a:rPr lang="en-US" dirty="0"/>
              <a:t> and </a:t>
            </a:r>
          </a:p>
          <a:p>
            <a:r>
              <a:rPr lang="en-US" dirty="0"/>
              <a:t>exit the world </a:t>
            </a:r>
          </a:p>
          <a:p>
            <a:r>
              <a:rPr lang="en-US" dirty="0"/>
              <a:t>without being eaten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59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75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0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01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4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46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9;p11">
            <a:extLst>
              <a:ext uri="{FF2B5EF4-FFF2-40B4-BE49-F238E27FC236}">
                <a16:creationId xmlns:a16="http://schemas.microsoft.com/office/drawing/2014/main" id="{854A94CA-3189-0A43-9240-839865B2210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B5772E-ECEC-DA40-9BBA-7AEFED2A94C2}"/>
              </a:ext>
            </a:extLst>
          </p:cNvPr>
          <p:cNvGrpSpPr/>
          <p:nvPr userDrawn="1"/>
        </p:nvGrpSpPr>
        <p:grpSpPr>
          <a:xfrm>
            <a:off x="441132" y="802307"/>
            <a:ext cx="4244100" cy="996900"/>
            <a:chOff x="900898" y="880853"/>
            <a:chExt cx="4244100" cy="996900"/>
          </a:xfrm>
        </p:grpSpPr>
        <p:sp>
          <p:nvSpPr>
            <p:cNvPr id="8" name="Google Shape;16;p11">
              <a:extLst>
                <a:ext uri="{FF2B5EF4-FFF2-40B4-BE49-F238E27FC236}">
                  <a16:creationId xmlns:a16="http://schemas.microsoft.com/office/drawing/2014/main" id="{92F8804A-82D5-D54D-944A-43543613A956}"/>
                </a:ext>
              </a:extLst>
            </p:cNvPr>
            <p:cNvSpPr/>
            <p:nvPr userDrawn="1"/>
          </p:nvSpPr>
          <p:spPr>
            <a:xfrm>
              <a:off x="900898" y="880853"/>
              <a:ext cx="4244100" cy="996900"/>
            </a:xfrm>
            <a:prstGeom prst="rect">
              <a:avLst/>
            </a:prstGeom>
            <a:solidFill>
              <a:srgbClr val="FFA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;p11">
              <a:extLst>
                <a:ext uri="{FF2B5EF4-FFF2-40B4-BE49-F238E27FC236}">
                  <a16:creationId xmlns:a16="http://schemas.microsoft.com/office/drawing/2014/main" id="{7C6616B2-94D3-FA4B-A454-647FE4C7AE5B}"/>
                </a:ext>
              </a:extLst>
            </p:cNvPr>
            <p:cNvSpPr txBox="1"/>
            <p:nvPr userDrawn="1"/>
          </p:nvSpPr>
          <p:spPr>
            <a:xfrm>
              <a:off x="998308" y="1023996"/>
              <a:ext cx="4049280" cy="808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300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</a:t>
              </a: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CIS 421/521:  </a:t>
              </a:r>
              <a:b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</a:b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ARTIFICIAL INTELLIGENCE </a:t>
              </a:r>
              <a:endParaRPr sz="1300" i="0" u="none" strike="noStrike" cap="none" dirty="0"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15" name="Google Shape;22;p11">
            <a:extLst>
              <a:ext uri="{FF2B5EF4-FFF2-40B4-BE49-F238E27FC236}">
                <a16:creationId xmlns:a16="http://schemas.microsoft.com/office/drawing/2014/main" id="{42627C57-D121-9B47-AA2A-BC7AB2E6FB03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98943E-9E00-8944-B9D1-AFA4B475EE50}"/>
              </a:ext>
            </a:extLst>
          </p:cNvPr>
          <p:cNvSpPr/>
          <p:nvPr userDrawn="1"/>
        </p:nvSpPr>
        <p:spPr>
          <a:xfrm>
            <a:off x="11543071" y="0"/>
            <a:ext cx="648929" cy="4109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B726FF-CD68-6C4A-97EB-7FBB0885F1DC}"/>
              </a:ext>
            </a:extLst>
          </p:cNvPr>
          <p:cNvGrpSpPr/>
          <p:nvPr userDrawn="1"/>
        </p:nvGrpSpPr>
        <p:grpSpPr>
          <a:xfrm>
            <a:off x="11601300" y="0"/>
            <a:ext cx="593325" cy="3948265"/>
            <a:chOff x="11601300" y="0"/>
            <a:chExt cx="593325" cy="3948265"/>
          </a:xfrm>
        </p:grpSpPr>
        <p:pic>
          <p:nvPicPr>
            <p:cNvPr id="14" name="Google Shape;66;p2">
              <a:extLst>
                <a:ext uri="{FF2B5EF4-FFF2-40B4-BE49-F238E27FC236}">
                  <a16:creationId xmlns:a16="http://schemas.microsoft.com/office/drawing/2014/main" id="{5C25E95F-928A-AA44-9141-A0CD197DE662}"/>
                </a:ext>
              </a:extLst>
            </p:cNvPr>
            <p:cNvPicPr preferRelativeResize="0"/>
            <p:nvPr userDrawn="1"/>
          </p:nvPicPr>
          <p:blipFill rotWithShape="1">
            <a:blip r:embed="rId1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31"/>
            <a:stretch/>
          </p:blipFill>
          <p:spPr>
            <a:xfrm>
              <a:off x="11603925" y="0"/>
              <a:ext cx="590700" cy="377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67;p2">
              <a:extLst>
                <a:ext uri="{FF2B5EF4-FFF2-40B4-BE49-F238E27FC236}">
                  <a16:creationId xmlns:a16="http://schemas.microsoft.com/office/drawing/2014/main" id="{5F44F4FB-7E8D-964F-B615-5D01B9861B33}"/>
                </a:ext>
              </a:extLst>
            </p:cNvPr>
            <p:cNvSpPr/>
            <p:nvPr userDrawn="1"/>
          </p:nvSpPr>
          <p:spPr>
            <a:xfrm>
              <a:off x="11601300" y="3745465"/>
              <a:ext cx="590700" cy="202800"/>
            </a:xfrm>
            <a:prstGeom prst="rect">
              <a:avLst/>
            </a:prstGeom>
            <a:solidFill>
              <a:srgbClr val="3706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Logical Agents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Actuators:</a:t>
            </a:r>
          </a:p>
          <a:p>
            <a:r>
              <a:rPr lang="en-US" dirty="0"/>
              <a:t>R2 can move </a:t>
            </a:r>
            <a:r>
              <a:rPr lang="en-US" i="1" dirty="0"/>
              <a:t>Forward, </a:t>
            </a:r>
            <a:r>
              <a:rPr lang="en-US" i="1" dirty="0" err="1"/>
              <a:t>TurnLeft</a:t>
            </a:r>
            <a:r>
              <a:rPr lang="en-US" i="1" dirty="0"/>
              <a:t>, Turn right.</a:t>
            </a:r>
          </a:p>
          <a:p>
            <a:r>
              <a:rPr lang="en-US" dirty="0"/>
              <a:t>Agent dies if it moves into a pit or a Wumpus square.</a:t>
            </a:r>
          </a:p>
          <a:p>
            <a:r>
              <a:rPr lang="en-US" i="1" dirty="0"/>
              <a:t>Grab</a:t>
            </a:r>
            <a:r>
              <a:rPr lang="en-US" dirty="0"/>
              <a:t> can pick up Luke.</a:t>
            </a:r>
          </a:p>
          <a:p>
            <a:r>
              <a:rPr lang="en-US" i="1" dirty="0"/>
              <a:t>Shoot</a:t>
            </a:r>
            <a:r>
              <a:rPr lang="en-US" dirty="0"/>
              <a:t> fires blaster bolt in a straight line in the direction that R2D2 is facing.</a:t>
            </a:r>
          </a:p>
          <a:p>
            <a:r>
              <a:rPr lang="en-US" dirty="0"/>
              <a:t>If the blaster hits the </a:t>
            </a:r>
            <a:r>
              <a:rPr lang="en-US" dirty="0" err="1"/>
              <a:t>Wampa</a:t>
            </a:r>
            <a:r>
              <a:rPr lang="en-US" dirty="0"/>
              <a:t>, it dies.  R2 only has enough power for one shot.</a:t>
            </a:r>
          </a:p>
          <a:p>
            <a:r>
              <a:rPr lang="en-US" i="1" dirty="0"/>
              <a:t>Climb</a:t>
            </a:r>
            <a:r>
              <a:rPr lang="en-US" dirty="0"/>
              <a:t> gets R2 out of the cave but only works in [1, 1]</a:t>
            </a:r>
            <a:endParaRPr lang="en-US" i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95860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Sensors:</a:t>
            </a:r>
          </a:p>
          <a:p>
            <a:r>
              <a:rPr lang="en-US" dirty="0"/>
              <a:t>In each square adjacent to the </a:t>
            </a:r>
            <a:r>
              <a:rPr lang="en-US" dirty="0" err="1"/>
              <a:t>Wampa</a:t>
            </a:r>
            <a:r>
              <a:rPr lang="en-US" dirty="0"/>
              <a:t>, R2D2’s olfactory sensor perceives a </a:t>
            </a:r>
            <a:r>
              <a:rPr lang="en-US" i="1" dirty="0"/>
              <a:t>Stench</a:t>
            </a:r>
            <a:r>
              <a:rPr lang="en-US" dirty="0"/>
              <a:t> </a:t>
            </a:r>
          </a:p>
          <a:p>
            <a:r>
              <a:rPr lang="en-US" dirty="0"/>
              <a:t>In each square adjacent to a pit, R2D2’s wind sensor perceives a </a:t>
            </a:r>
            <a:r>
              <a:rPr lang="en-US" i="1" dirty="0"/>
              <a:t>Breeze</a:t>
            </a:r>
            <a:r>
              <a:rPr lang="en-US" dirty="0"/>
              <a:t> </a:t>
            </a:r>
          </a:p>
          <a:p>
            <a:r>
              <a:rPr lang="en-US" dirty="0"/>
              <a:t>In the square with Luke, R2D2’s audio sensor perceives a </a:t>
            </a:r>
            <a:r>
              <a:rPr lang="en-US" i="1" dirty="0"/>
              <a:t>Gasp</a:t>
            </a:r>
          </a:p>
          <a:p>
            <a:r>
              <a:rPr lang="en-US" dirty="0"/>
              <a:t>When R2D2 walks into a wall it perceives a </a:t>
            </a:r>
            <a:r>
              <a:rPr lang="en-US" i="1" dirty="0"/>
              <a:t>Bump</a:t>
            </a:r>
          </a:p>
          <a:p>
            <a:r>
              <a:rPr lang="en-US" dirty="0"/>
              <a:t>When the </a:t>
            </a:r>
            <a:r>
              <a:rPr lang="en-US" dirty="0" err="1"/>
              <a:t>Wampa</a:t>
            </a:r>
            <a:r>
              <a:rPr lang="en-US" dirty="0"/>
              <a:t> is killed , R2D2’s audio sensor perceives a </a:t>
            </a:r>
            <a:r>
              <a:rPr lang="en-US" i="1" dirty="0"/>
              <a:t>Scream</a:t>
            </a:r>
          </a:p>
          <a:p>
            <a:r>
              <a:rPr lang="en-US" dirty="0"/>
              <a:t>Percept=[</a:t>
            </a:r>
            <a:r>
              <a:rPr lang="en-US" i="1" dirty="0"/>
              <a:t>Stench, Breeze, None, None, None</a:t>
            </a:r>
            <a:r>
              <a:rPr lang="en-US" dirty="0"/>
              <a:t>]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9DB93BE-C0EC-2141-8069-69F839522D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096000" y="1337014"/>
            <a:chExt cx="5740778" cy="503237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77EB646-2F66-7C4D-8B11-F3C11A18321A}"/>
                </a:ext>
              </a:extLst>
            </p:cNvPr>
            <p:cNvGrpSpPr/>
            <p:nvPr/>
          </p:nvGrpSpPr>
          <p:grpSpPr>
            <a:xfrm>
              <a:off x="6096000" y="1337014"/>
              <a:ext cx="5740778" cy="5032375"/>
              <a:chOff x="6456556" y="1825625"/>
              <a:chExt cx="4143414" cy="363212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CA8DDE8-F81F-0D47-A5E6-1AF3007F3FE7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Stench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77E65B-F07D-9547-AED8-A43FFB54BAA1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3ABD629-FEA3-F94E-9CBC-E9B92F6C13FA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701505-1F9C-364E-A8B1-D64A0DAEC3F4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E86AF3-F9BB-D442-8811-A076D13B850D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665D60-0E52-364B-B54B-D8C4877EF059}"/>
                  </a:ext>
                </a:extLst>
              </p:cNvPr>
              <p:cNvSpPr/>
              <p:nvPr/>
            </p:nvSpPr>
            <p:spPr>
              <a:xfrm>
                <a:off x="6456556" y="2714548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DE63429-6A24-4D4A-B231-D9AB0AD4F7AE}"/>
                  </a:ext>
                </a:extLst>
              </p:cNvPr>
              <p:cNvSpPr/>
              <p:nvPr/>
            </p:nvSpPr>
            <p:spPr>
              <a:xfrm>
                <a:off x="7370956" y="2714548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4090417-391D-9D42-B2AF-7651F8FAA873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7B8EC6F-313C-C848-8DBB-352118CA1948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7A150D-3160-3F4B-890F-5EDE1A70091B}"/>
                  </a:ext>
                </a:extLst>
              </p:cNvPr>
              <p:cNvSpPr/>
              <p:nvPr/>
            </p:nvSpPr>
            <p:spPr>
              <a:xfrm>
                <a:off x="64565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Stench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02244BB-F57F-B946-B5A4-4CA0A64D5426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30D9D0-37E7-794E-88DF-6CC8D1671800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0FF8018-FFB3-6242-AE9D-18C68C3FC7D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1B4AF6-830F-6B4E-A6F9-C4A9150B2E5C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BD1673-6571-6A4D-AB33-2794D24C7E2E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A871E26-694D-4141-A9AC-F1EDFEFDA1BA}"/>
                  </a:ext>
                </a:extLst>
              </p:cNvPr>
              <p:cNvSpPr/>
              <p:nvPr/>
            </p:nvSpPr>
            <p:spPr>
              <a:xfrm>
                <a:off x="82853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6CF050-7B50-DE45-BF3C-DB556D191685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19B38D3-135F-C446-9F3D-FC603570C7AF}"/>
                </a:ext>
              </a:extLst>
            </p:cNvPr>
            <p:cNvSpPr/>
            <p:nvPr/>
          </p:nvSpPr>
          <p:spPr>
            <a:xfrm>
              <a:off x="8750805" y="2721858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B10C91-80FC-0848-A326-10FA17A13033}"/>
                </a:ext>
              </a:extLst>
            </p:cNvPr>
            <p:cNvSpPr/>
            <p:nvPr/>
          </p:nvSpPr>
          <p:spPr>
            <a:xfrm>
              <a:off x="10017723" y="1454941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E9E6583-1B6B-AF44-9ECD-D69E5205C93A}"/>
                </a:ext>
              </a:extLst>
            </p:cNvPr>
            <p:cNvSpPr/>
            <p:nvPr/>
          </p:nvSpPr>
          <p:spPr>
            <a:xfrm>
              <a:off x="8750805" y="5238046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F410CD-49D2-C948-8F2B-DBD5CA645A37}"/>
                </a:ext>
              </a:extLst>
            </p:cNvPr>
            <p:cNvGrpSpPr/>
            <p:nvPr/>
          </p:nvGrpSpPr>
          <p:grpSpPr>
            <a:xfrm>
              <a:off x="6297861" y="1597025"/>
              <a:ext cx="819731" cy="238125"/>
              <a:chOff x="6297861" y="1597025"/>
              <a:chExt cx="819731" cy="238125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B5178A-CA35-FD49-A781-49E668B4B0F8}"/>
                  </a:ext>
                </a:extLst>
              </p:cNvPr>
              <p:cNvSpPr/>
              <p:nvPr/>
            </p:nvSpPr>
            <p:spPr>
              <a:xfrm>
                <a:off x="6750008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75E1669-BBB2-FC47-BAF9-CAFB282A2BD8}"/>
                  </a:ext>
                </a:extLst>
              </p:cNvPr>
              <p:cNvSpPr/>
              <p:nvPr/>
            </p:nvSpPr>
            <p:spPr>
              <a:xfrm>
                <a:off x="6872266" y="160655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5EEBBDF9-7D58-2147-9A38-CCA0DCF4F034}"/>
                  </a:ext>
                </a:extLst>
              </p:cNvPr>
              <p:cNvSpPr/>
              <p:nvPr/>
            </p:nvSpPr>
            <p:spPr>
              <a:xfrm>
                <a:off x="6597407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709EE927-963D-E24B-AD9C-82FB41B8BB9C}"/>
                  </a:ext>
                </a:extLst>
              </p:cNvPr>
              <p:cNvSpPr/>
              <p:nvPr/>
            </p:nvSpPr>
            <p:spPr>
              <a:xfrm>
                <a:off x="6458623" y="161607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92FBB36-ACDE-6D42-9D7F-98B6D904958A}"/>
                  </a:ext>
                </a:extLst>
              </p:cNvPr>
              <p:cNvSpPr/>
              <p:nvPr/>
            </p:nvSpPr>
            <p:spPr>
              <a:xfrm>
                <a:off x="6297861" y="161983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A87B8597-C0C2-6A44-BD59-8C49C31AF0C9}"/>
                  </a:ext>
                </a:extLst>
              </p:cNvPr>
              <p:cNvSpPr/>
              <p:nvPr/>
            </p:nvSpPr>
            <p:spPr>
              <a:xfrm>
                <a:off x="7025475" y="162560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76E962-E426-AB4A-97FD-F9C9EE16688E}"/>
                </a:ext>
              </a:extLst>
            </p:cNvPr>
            <p:cNvGrpSpPr/>
            <p:nvPr/>
          </p:nvGrpSpPr>
          <p:grpSpPr>
            <a:xfrm>
              <a:off x="6331568" y="2082830"/>
              <a:ext cx="753473" cy="252429"/>
              <a:chOff x="6179168" y="1930430"/>
              <a:chExt cx="753473" cy="252429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121DFFEF-3112-8E4B-AC4F-56235A176E22}"/>
                  </a:ext>
                </a:extLst>
              </p:cNvPr>
              <p:cNvSpPr/>
              <p:nvPr/>
            </p:nvSpPr>
            <p:spPr>
              <a:xfrm>
                <a:off x="6595823" y="1973309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6798CBE0-C30A-044D-9BE5-43B1EF3C2697}"/>
                  </a:ext>
                </a:extLst>
              </p:cNvPr>
              <p:cNvSpPr/>
              <p:nvPr/>
            </p:nvSpPr>
            <p:spPr>
              <a:xfrm>
                <a:off x="6721366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EBA80416-73EC-2A4E-A7AE-2003FC8976D3}"/>
                  </a:ext>
                </a:extLst>
              </p:cNvPr>
              <p:cNvSpPr/>
              <p:nvPr/>
            </p:nvSpPr>
            <p:spPr>
              <a:xfrm>
                <a:off x="6470280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A0706E1A-7FCF-744A-9B28-2CA3313F6F91}"/>
                  </a:ext>
                </a:extLst>
              </p:cNvPr>
              <p:cNvSpPr/>
              <p:nvPr/>
            </p:nvSpPr>
            <p:spPr>
              <a:xfrm>
                <a:off x="6338137" y="194183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1528A4E3-0BA0-8F4C-8890-45787829B35B}"/>
                  </a:ext>
                </a:extLst>
              </p:cNvPr>
              <p:cNvSpPr/>
              <p:nvPr/>
            </p:nvSpPr>
            <p:spPr>
              <a:xfrm>
                <a:off x="6179168" y="193101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D53E2D24-9A91-6D4F-A731-CC2F5B36F483}"/>
                  </a:ext>
                </a:extLst>
              </p:cNvPr>
              <p:cNvSpPr/>
              <p:nvPr/>
            </p:nvSpPr>
            <p:spPr>
              <a:xfrm>
                <a:off x="6840524" y="193043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0977653-A395-6C41-9C3C-6982E264F821}"/>
                </a:ext>
              </a:extLst>
            </p:cNvPr>
            <p:cNvGrpSpPr/>
            <p:nvPr/>
          </p:nvGrpSpPr>
          <p:grpSpPr>
            <a:xfrm>
              <a:off x="6347111" y="4086576"/>
              <a:ext cx="819731" cy="238125"/>
              <a:chOff x="6297861" y="1597025"/>
              <a:chExt cx="819731" cy="238125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0F841E97-DC1B-5F49-AD27-244C4A972FFB}"/>
                  </a:ext>
                </a:extLst>
              </p:cNvPr>
              <p:cNvSpPr/>
              <p:nvPr/>
            </p:nvSpPr>
            <p:spPr>
              <a:xfrm>
                <a:off x="6750008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FB1A20A-8E43-9C49-84B0-8F73E8C50963}"/>
                  </a:ext>
                </a:extLst>
              </p:cNvPr>
              <p:cNvSpPr/>
              <p:nvPr/>
            </p:nvSpPr>
            <p:spPr>
              <a:xfrm>
                <a:off x="6872266" y="160655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173866B2-EC61-9440-909C-36E0C657FA1C}"/>
                  </a:ext>
                </a:extLst>
              </p:cNvPr>
              <p:cNvSpPr/>
              <p:nvPr/>
            </p:nvSpPr>
            <p:spPr>
              <a:xfrm>
                <a:off x="6597407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EFAC2841-B73F-7946-88DB-0F48940F5952}"/>
                  </a:ext>
                </a:extLst>
              </p:cNvPr>
              <p:cNvSpPr/>
              <p:nvPr/>
            </p:nvSpPr>
            <p:spPr>
              <a:xfrm>
                <a:off x="6458623" y="161607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8925D9E6-0EE9-1A49-83B1-0C8F612C1365}"/>
                  </a:ext>
                </a:extLst>
              </p:cNvPr>
              <p:cNvSpPr/>
              <p:nvPr/>
            </p:nvSpPr>
            <p:spPr>
              <a:xfrm>
                <a:off x="6297861" y="161983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A8E14C95-9765-E04A-90B3-0F774C1D7F67}"/>
                  </a:ext>
                </a:extLst>
              </p:cNvPr>
              <p:cNvSpPr/>
              <p:nvPr/>
            </p:nvSpPr>
            <p:spPr>
              <a:xfrm>
                <a:off x="7025475" y="162560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FCEFA5-E89F-1D44-B6FF-FB00BC39170C}"/>
                </a:ext>
              </a:extLst>
            </p:cNvPr>
            <p:cNvGrpSpPr/>
            <p:nvPr/>
          </p:nvGrpSpPr>
          <p:grpSpPr>
            <a:xfrm>
              <a:off x="6380818" y="4572381"/>
              <a:ext cx="753473" cy="252429"/>
              <a:chOff x="6179168" y="1930430"/>
              <a:chExt cx="753473" cy="252429"/>
            </a:xfrm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996BE912-A57C-F049-B5D6-374F2F87BB87}"/>
                  </a:ext>
                </a:extLst>
              </p:cNvPr>
              <p:cNvSpPr/>
              <p:nvPr/>
            </p:nvSpPr>
            <p:spPr>
              <a:xfrm>
                <a:off x="6595823" y="1973309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498DA82-26F3-BB40-ADDC-64497EBB96C9}"/>
                  </a:ext>
                </a:extLst>
              </p:cNvPr>
              <p:cNvSpPr/>
              <p:nvPr/>
            </p:nvSpPr>
            <p:spPr>
              <a:xfrm>
                <a:off x="6721366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9907B439-5C8B-5247-9F2E-825644C83F11}"/>
                  </a:ext>
                </a:extLst>
              </p:cNvPr>
              <p:cNvSpPr/>
              <p:nvPr/>
            </p:nvSpPr>
            <p:spPr>
              <a:xfrm>
                <a:off x="6470280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0AD8B85C-C468-5243-A615-AC6E4ECB2163}"/>
                  </a:ext>
                </a:extLst>
              </p:cNvPr>
              <p:cNvSpPr/>
              <p:nvPr/>
            </p:nvSpPr>
            <p:spPr>
              <a:xfrm>
                <a:off x="6338137" y="194183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705CF2E-B1E9-A244-B573-DA502E657123}"/>
                  </a:ext>
                </a:extLst>
              </p:cNvPr>
              <p:cNvSpPr/>
              <p:nvPr/>
            </p:nvSpPr>
            <p:spPr>
              <a:xfrm>
                <a:off x="6179168" y="193101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85CF3F2-6A95-904E-9BC3-C9EE1D09920B}"/>
                  </a:ext>
                </a:extLst>
              </p:cNvPr>
              <p:cNvSpPr/>
              <p:nvPr/>
            </p:nvSpPr>
            <p:spPr>
              <a:xfrm>
                <a:off x="6840524" y="193043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6750E49-4B68-1440-823E-D561117DE3DA}"/>
                </a:ext>
              </a:extLst>
            </p:cNvPr>
            <p:cNvGrpSpPr/>
            <p:nvPr/>
          </p:nvGrpSpPr>
          <p:grpSpPr>
            <a:xfrm>
              <a:off x="7539177" y="5520986"/>
              <a:ext cx="935177" cy="449536"/>
              <a:chOff x="7539177" y="5520986"/>
              <a:chExt cx="935177" cy="449536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011B4D6F-7F8A-1944-91AE-13C886B42266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C1A103F-7BD5-954A-BB59-66FEC4EE6DBF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EE40503-0424-D44D-A916-0182207AED7C}"/>
                </a:ext>
              </a:extLst>
            </p:cNvPr>
            <p:cNvGrpSpPr/>
            <p:nvPr/>
          </p:nvGrpSpPr>
          <p:grpSpPr>
            <a:xfrm>
              <a:off x="8825912" y="4240547"/>
              <a:ext cx="935177" cy="449536"/>
              <a:chOff x="7539177" y="5520986"/>
              <a:chExt cx="935177" cy="449536"/>
            </a:xfrm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794F47B1-A4EC-1146-9BE7-9B1631201172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4DCDC1F7-50E6-974F-A2AE-8FF7D9A4152F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354AA36-7AB6-284A-A69D-75074F41F850}"/>
                </a:ext>
              </a:extLst>
            </p:cNvPr>
            <p:cNvSpPr/>
            <p:nvPr/>
          </p:nvSpPr>
          <p:spPr>
            <a:xfrm>
              <a:off x="7528324" y="2730803"/>
              <a:ext cx="925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Breeze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149E2AE-3138-0C40-BC11-8603F75487AD}"/>
                </a:ext>
              </a:extLst>
            </p:cNvPr>
            <p:cNvGrpSpPr/>
            <p:nvPr/>
          </p:nvGrpSpPr>
          <p:grpSpPr>
            <a:xfrm>
              <a:off x="10017723" y="2967115"/>
              <a:ext cx="935177" cy="449536"/>
              <a:chOff x="7539177" y="5520986"/>
              <a:chExt cx="935177" cy="449536"/>
            </a:xfrm>
          </p:grpSpPr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A860BD94-ADF1-B948-8CCB-D8714C013867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DD6EBF2-ACAD-CE47-A7D4-E5B3A4DBB195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8438AA6-AF5A-034A-AE32-40ADC1EED6B0}"/>
                </a:ext>
              </a:extLst>
            </p:cNvPr>
            <p:cNvGrpSpPr/>
            <p:nvPr/>
          </p:nvGrpSpPr>
          <p:grpSpPr>
            <a:xfrm>
              <a:off x="7518400" y="2671435"/>
              <a:ext cx="935177" cy="449536"/>
              <a:chOff x="7539177" y="5520986"/>
              <a:chExt cx="935177" cy="449536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9465843E-EF30-8A4B-A1E6-D2B69A7AD08A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8EA4AA55-00E7-084C-AC66-F248AB0E91D1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090E1C5-AFC3-DA4D-914B-A8DD51A8586B}"/>
                </a:ext>
              </a:extLst>
            </p:cNvPr>
            <p:cNvGrpSpPr/>
            <p:nvPr/>
          </p:nvGrpSpPr>
          <p:grpSpPr>
            <a:xfrm>
              <a:off x="8797230" y="1749474"/>
              <a:ext cx="935177" cy="449536"/>
              <a:chOff x="7539177" y="5520986"/>
              <a:chExt cx="935177" cy="449536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D089BE35-E241-994B-8E26-AF3782A8F153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1EE7F5BD-8CB3-CC46-8943-4AE39D853674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89EEC28-C4B4-7A4E-8DDB-E2F3273ADB6E}"/>
                </a:ext>
              </a:extLst>
            </p:cNvPr>
            <p:cNvGrpSpPr/>
            <p:nvPr/>
          </p:nvGrpSpPr>
          <p:grpSpPr>
            <a:xfrm>
              <a:off x="10062625" y="5510271"/>
              <a:ext cx="935177" cy="449536"/>
              <a:chOff x="7539177" y="5520986"/>
              <a:chExt cx="935177" cy="449536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E2E5569A-26ED-5F4C-A4DD-12CF7933776A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F773870D-F1D9-1C4A-8C86-C588339A32B2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FD6088-2D57-9948-A7B7-E5BCEBF02D32}"/>
              </a:ext>
            </a:extLst>
          </p:cNvPr>
          <p:cNvGrpSpPr/>
          <p:nvPr/>
        </p:nvGrpSpPr>
        <p:grpSpPr>
          <a:xfrm>
            <a:off x="7676392" y="2785873"/>
            <a:ext cx="915635" cy="738234"/>
            <a:chOff x="7676392" y="2785873"/>
            <a:chExt cx="915635" cy="7382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243065-6F6B-5B4B-86B6-F207878ED421}"/>
                </a:ext>
              </a:extLst>
            </p:cNvPr>
            <p:cNvSpPr/>
            <p:nvPr/>
          </p:nvSpPr>
          <p:spPr>
            <a:xfrm>
              <a:off x="7676392" y="2991254"/>
              <a:ext cx="915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Stench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4D75D84-305C-054F-AD0F-EA4F55F92C8E}"/>
                </a:ext>
              </a:extLst>
            </p:cNvPr>
            <p:cNvGrpSpPr/>
            <p:nvPr/>
          </p:nvGrpSpPr>
          <p:grpSpPr>
            <a:xfrm>
              <a:off x="7734959" y="2785873"/>
              <a:ext cx="819731" cy="738234"/>
              <a:chOff x="7734959" y="2785873"/>
              <a:chExt cx="819731" cy="738234"/>
            </a:xfrm>
          </p:grpSpPr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3B531EB4-429F-1B47-851B-73CC68E616C9}"/>
                  </a:ext>
                </a:extLst>
              </p:cNvPr>
              <p:cNvSpPr/>
              <p:nvPr/>
            </p:nvSpPr>
            <p:spPr>
              <a:xfrm>
                <a:off x="8187106" y="2785873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193D44FE-6C8C-A846-9180-3CBE95CD5B36}"/>
                  </a:ext>
                </a:extLst>
              </p:cNvPr>
              <p:cNvSpPr/>
              <p:nvPr/>
            </p:nvSpPr>
            <p:spPr>
              <a:xfrm>
                <a:off x="8309364" y="2795398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DF11C06-689A-8D4A-B4A4-DD02D5650161}"/>
                  </a:ext>
                </a:extLst>
              </p:cNvPr>
              <p:cNvSpPr/>
              <p:nvPr/>
            </p:nvSpPr>
            <p:spPr>
              <a:xfrm>
                <a:off x="8034505" y="2785873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7D6D0CF0-0C77-F742-B226-15B0CDB43333}"/>
                  </a:ext>
                </a:extLst>
              </p:cNvPr>
              <p:cNvSpPr/>
              <p:nvPr/>
            </p:nvSpPr>
            <p:spPr>
              <a:xfrm>
                <a:off x="7895721" y="2804923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A6CE7857-8B14-254B-9B66-3AE45EE5B8DC}"/>
                  </a:ext>
                </a:extLst>
              </p:cNvPr>
              <p:cNvSpPr/>
              <p:nvPr/>
            </p:nvSpPr>
            <p:spPr>
              <a:xfrm>
                <a:off x="7734959" y="2808684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D9131251-529E-2E4F-8184-528358AE424F}"/>
                  </a:ext>
                </a:extLst>
              </p:cNvPr>
              <p:cNvSpPr/>
              <p:nvPr/>
            </p:nvSpPr>
            <p:spPr>
              <a:xfrm>
                <a:off x="8462573" y="2814448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5216ECD6-9A81-AD44-8099-926BF0ABBB25}"/>
                  </a:ext>
                </a:extLst>
              </p:cNvPr>
              <p:cNvSpPr/>
              <p:nvPr/>
            </p:nvSpPr>
            <p:spPr>
              <a:xfrm>
                <a:off x="8185321" y="3314557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279B861-C0C9-9143-9A0C-687E8EF238AF}"/>
                  </a:ext>
                </a:extLst>
              </p:cNvPr>
              <p:cNvSpPr/>
              <p:nvPr/>
            </p:nvSpPr>
            <p:spPr>
              <a:xfrm>
                <a:off x="8310864" y="3296908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37CC9E9E-7A63-8D4B-BA37-6C8CDD0CB7E2}"/>
                  </a:ext>
                </a:extLst>
              </p:cNvPr>
              <p:cNvSpPr/>
              <p:nvPr/>
            </p:nvSpPr>
            <p:spPr>
              <a:xfrm>
                <a:off x="8059778" y="3296908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00167EDD-63A9-E642-9EFA-AAAD91C033CF}"/>
                  </a:ext>
                </a:extLst>
              </p:cNvPr>
              <p:cNvSpPr/>
              <p:nvPr/>
            </p:nvSpPr>
            <p:spPr>
              <a:xfrm>
                <a:off x="7927635" y="3283083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C7308318-1CE2-CC4C-A188-EE3056145D42}"/>
                  </a:ext>
                </a:extLst>
              </p:cNvPr>
              <p:cNvSpPr/>
              <p:nvPr/>
            </p:nvSpPr>
            <p:spPr>
              <a:xfrm>
                <a:off x="7768666" y="3272264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D1447560-A523-6E43-85F1-A1E3B705DA57}"/>
                  </a:ext>
                </a:extLst>
              </p:cNvPr>
              <p:cNvSpPr/>
              <p:nvPr/>
            </p:nvSpPr>
            <p:spPr>
              <a:xfrm>
                <a:off x="8430022" y="3271678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237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Deterministic, discrete, static, single-agent </a:t>
            </a:r>
            <a:r>
              <a:rPr lang="en-US" dirty="0"/>
              <a:t>(</a:t>
            </a:r>
            <a:r>
              <a:rPr lang="en-US" dirty="0" err="1"/>
              <a:t>Wampa</a:t>
            </a:r>
            <a:r>
              <a:rPr lang="en-US" dirty="0"/>
              <a:t> doesn’t move)</a:t>
            </a:r>
          </a:p>
          <a:p>
            <a:endParaRPr lang="en-US" dirty="0"/>
          </a:p>
          <a:p>
            <a:r>
              <a:rPr lang="en-US" b="1" dirty="0"/>
              <a:t>Sequential </a:t>
            </a:r>
            <a:r>
              <a:rPr lang="en-US" dirty="0"/>
              <a:t>because reward doesn’t come for many steps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Partially observable </a:t>
            </a:r>
            <a:r>
              <a:rPr lang="en-US" dirty="0"/>
              <a:t>because some parts of the state are not directly perceivable:</a:t>
            </a:r>
          </a:p>
          <a:p>
            <a:r>
              <a:rPr lang="en-US" b="1" dirty="0"/>
              <a:t>- </a:t>
            </a:r>
            <a:r>
              <a:rPr lang="en-US" dirty="0"/>
              <a:t>Location of Luke, </a:t>
            </a:r>
            <a:r>
              <a:rPr lang="en-US" dirty="0" err="1"/>
              <a:t>Wampa</a:t>
            </a:r>
            <a:r>
              <a:rPr lang="en-US" dirty="0"/>
              <a:t>, and pits aren’t directly observable.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9DB93BE-C0EC-2141-8069-69F839522D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096000" y="1337014"/>
            <a:chExt cx="5740778" cy="503237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77EB646-2F66-7C4D-8B11-F3C11A18321A}"/>
                </a:ext>
              </a:extLst>
            </p:cNvPr>
            <p:cNvGrpSpPr/>
            <p:nvPr/>
          </p:nvGrpSpPr>
          <p:grpSpPr>
            <a:xfrm>
              <a:off x="6096000" y="1337014"/>
              <a:ext cx="5740778" cy="5032375"/>
              <a:chOff x="6456556" y="1825625"/>
              <a:chExt cx="4143414" cy="363212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CA8DDE8-F81F-0D47-A5E6-1AF3007F3FE7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Stench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77E65B-F07D-9547-AED8-A43FFB54BAA1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3ABD629-FEA3-F94E-9CBC-E9B92F6C13FA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701505-1F9C-364E-A8B1-D64A0DAEC3F4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E86AF3-F9BB-D442-8811-A076D13B850D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665D60-0E52-364B-B54B-D8C4877EF059}"/>
                  </a:ext>
                </a:extLst>
              </p:cNvPr>
              <p:cNvSpPr/>
              <p:nvPr/>
            </p:nvSpPr>
            <p:spPr>
              <a:xfrm>
                <a:off x="6456556" y="2714548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DE63429-6A24-4D4A-B231-D9AB0AD4F7AE}"/>
                  </a:ext>
                </a:extLst>
              </p:cNvPr>
              <p:cNvSpPr/>
              <p:nvPr/>
            </p:nvSpPr>
            <p:spPr>
              <a:xfrm>
                <a:off x="7370956" y="2714548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4090417-391D-9D42-B2AF-7651F8FAA873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7B8EC6F-313C-C848-8DBB-352118CA1948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7A150D-3160-3F4B-890F-5EDE1A70091B}"/>
                  </a:ext>
                </a:extLst>
              </p:cNvPr>
              <p:cNvSpPr/>
              <p:nvPr/>
            </p:nvSpPr>
            <p:spPr>
              <a:xfrm>
                <a:off x="64565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Stench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02244BB-F57F-B946-B5A4-4CA0A64D5426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30D9D0-37E7-794E-88DF-6CC8D1671800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0FF8018-FFB3-6242-AE9D-18C68C3FC7D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1B4AF6-830F-6B4E-A6F9-C4A9150B2E5C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BD1673-6571-6A4D-AB33-2794D24C7E2E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A871E26-694D-4141-A9AC-F1EDFEFDA1BA}"/>
                  </a:ext>
                </a:extLst>
              </p:cNvPr>
              <p:cNvSpPr/>
              <p:nvPr/>
            </p:nvSpPr>
            <p:spPr>
              <a:xfrm>
                <a:off x="82853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6CF050-7B50-DE45-BF3C-DB556D191685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19B38D3-135F-C446-9F3D-FC603570C7AF}"/>
                </a:ext>
              </a:extLst>
            </p:cNvPr>
            <p:cNvSpPr/>
            <p:nvPr/>
          </p:nvSpPr>
          <p:spPr>
            <a:xfrm>
              <a:off x="8750805" y="2721858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B10C91-80FC-0848-A326-10FA17A13033}"/>
                </a:ext>
              </a:extLst>
            </p:cNvPr>
            <p:cNvSpPr/>
            <p:nvPr/>
          </p:nvSpPr>
          <p:spPr>
            <a:xfrm>
              <a:off x="10017723" y="1454941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E9E6583-1B6B-AF44-9ECD-D69E5205C93A}"/>
                </a:ext>
              </a:extLst>
            </p:cNvPr>
            <p:cNvSpPr/>
            <p:nvPr/>
          </p:nvSpPr>
          <p:spPr>
            <a:xfrm>
              <a:off x="8750805" y="5238046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F410CD-49D2-C948-8F2B-DBD5CA645A37}"/>
                </a:ext>
              </a:extLst>
            </p:cNvPr>
            <p:cNvGrpSpPr/>
            <p:nvPr/>
          </p:nvGrpSpPr>
          <p:grpSpPr>
            <a:xfrm>
              <a:off x="6297861" y="1597025"/>
              <a:ext cx="819731" cy="238125"/>
              <a:chOff x="6297861" y="1597025"/>
              <a:chExt cx="819731" cy="238125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B5178A-CA35-FD49-A781-49E668B4B0F8}"/>
                  </a:ext>
                </a:extLst>
              </p:cNvPr>
              <p:cNvSpPr/>
              <p:nvPr/>
            </p:nvSpPr>
            <p:spPr>
              <a:xfrm>
                <a:off x="6750008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75E1669-BBB2-FC47-BAF9-CAFB282A2BD8}"/>
                  </a:ext>
                </a:extLst>
              </p:cNvPr>
              <p:cNvSpPr/>
              <p:nvPr/>
            </p:nvSpPr>
            <p:spPr>
              <a:xfrm>
                <a:off x="6872266" y="160655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5EEBBDF9-7D58-2147-9A38-CCA0DCF4F034}"/>
                  </a:ext>
                </a:extLst>
              </p:cNvPr>
              <p:cNvSpPr/>
              <p:nvPr/>
            </p:nvSpPr>
            <p:spPr>
              <a:xfrm>
                <a:off x="6597407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709EE927-963D-E24B-AD9C-82FB41B8BB9C}"/>
                  </a:ext>
                </a:extLst>
              </p:cNvPr>
              <p:cNvSpPr/>
              <p:nvPr/>
            </p:nvSpPr>
            <p:spPr>
              <a:xfrm>
                <a:off x="6458623" y="161607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92FBB36-ACDE-6D42-9D7F-98B6D904958A}"/>
                  </a:ext>
                </a:extLst>
              </p:cNvPr>
              <p:cNvSpPr/>
              <p:nvPr/>
            </p:nvSpPr>
            <p:spPr>
              <a:xfrm>
                <a:off x="6297861" y="161983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A87B8597-C0C2-6A44-BD59-8C49C31AF0C9}"/>
                  </a:ext>
                </a:extLst>
              </p:cNvPr>
              <p:cNvSpPr/>
              <p:nvPr/>
            </p:nvSpPr>
            <p:spPr>
              <a:xfrm>
                <a:off x="7025475" y="162560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76E962-E426-AB4A-97FD-F9C9EE16688E}"/>
                </a:ext>
              </a:extLst>
            </p:cNvPr>
            <p:cNvGrpSpPr/>
            <p:nvPr/>
          </p:nvGrpSpPr>
          <p:grpSpPr>
            <a:xfrm>
              <a:off x="6331568" y="2082830"/>
              <a:ext cx="753473" cy="252429"/>
              <a:chOff x="6179168" y="1930430"/>
              <a:chExt cx="753473" cy="252429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121DFFEF-3112-8E4B-AC4F-56235A176E22}"/>
                  </a:ext>
                </a:extLst>
              </p:cNvPr>
              <p:cNvSpPr/>
              <p:nvPr/>
            </p:nvSpPr>
            <p:spPr>
              <a:xfrm>
                <a:off x="6595823" y="1973309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6798CBE0-C30A-044D-9BE5-43B1EF3C2697}"/>
                  </a:ext>
                </a:extLst>
              </p:cNvPr>
              <p:cNvSpPr/>
              <p:nvPr/>
            </p:nvSpPr>
            <p:spPr>
              <a:xfrm>
                <a:off x="6721366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EBA80416-73EC-2A4E-A7AE-2003FC8976D3}"/>
                  </a:ext>
                </a:extLst>
              </p:cNvPr>
              <p:cNvSpPr/>
              <p:nvPr/>
            </p:nvSpPr>
            <p:spPr>
              <a:xfrm>
                <a:off x="6470280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A0706E1A-7FCF-744A-9B28-2CA3313F6F91}"/>
                  </a:ext>
                </a:extLst>
              </p:cNvPr>
              <p:cNvSpPr/>
              <p:nvPr/>
            </p:nvSpPr>
            <p:spPr>
              <a:xfrm>
                <a:off x="6338137" y="194183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1528A4E3-0BA0-8F4C-8890-45787829B35B}"/>
                  </a:ext>
                </a:extLst>
              </p:cNvPr>
              <p:cNvSpPr/>
              <p:nvPr/>
            </p:nvSpPr>
            <p:spPr>
              <a:xfrm>
                <a:off x="6179168" y="193101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D53E2D24-9A91-6D4F-A731-CC2F5B36F483}"/>
                  </a:ext>
                </a:extLst>
              </p:cNvPr>
              <p:cNvSpPr/>
              <p:nvPr/>
            </p:nvSpPr>
            <p:spPr>
              <a:xfrm>
                <a:off x="6840524" y="193043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0977653-A395-6C41-9C3C-6982E264F821}"/>
                </a:ext>
              </a:extLst>
            </p:cNvPr>
            <p:cNvGrpSpPr/>
            <p:nvPr/>
          </p:nvGrpSpPr>
          <p:grpSpPr>
            <a:xfrm>
              <a:off x="6347111" y="4086576"/>
              <a:ext cx="819731" cy="238125"/>
              <a:chOff x="6297861" y="1597025"/>
              <a:chExt cx="819731" cy="238125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0F841E97-DC1B-5F49-AD27-244C4A972FFB}"/>
                  </a:ext>
                </a:extLst>
              </p:cNvPr>
              <p:cNvSpPr/>
              <p:nvPr/>
            </p:nvSpPr>
            <p:spPr>
              <a:xfrm>
                <a:off x="6750008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FB1A20A-8E43-9C49-84B0-8F73E8C50963}"/>
                  </a:ext>
                </a:extLst>
              </p:cNvPr>
              <p:cNvSpPr/>
              <p:nvPr/>
            </p:nvSpPr>
            <p:spPr>
              <a:xfrm>
                <a:off x="6872266" y="160655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173866B2-EC61-9440-909C-36E0C657FA1C}"/>
                  </a:ext>
                </a:extLst>
              </p:cNvPr>
              <p:cNvSpPr/>
              <p:nvPr/>
            </p:nvSpPr>
            <p:spPr>
              <a:xfrm>
                <a:off x="6597407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EFAC2841-B73F-7946-88DB-0F48940F5952}"/>
                  </a:ext>
                </a:extLst>
              </p:cNvPr>
              <p:cNvSpPr/>
              <p:nvPr/>
            </p:nvSpPr>
            <p:spPr>
              <a:xfrm>
                <a:off x="6458623" y="161607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8925D9E6-0EE9-1A49-83B1-0C8F612C1365}"/>
                  </a:ext>
                </a:extLst>
              </p:cNvPr>
              <p:cNvSpPr/>
              <p:nvPr/>
            </p:nvSpPr>
            <p:spPr>
              <a:xfrm>
                <a:off x="6297861" y="161983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A8E14C95-9765-E04A-90B3-0F774C1D7F67}"/>
                  </a:ext>
                </a:extLst>
              </p:cNvPr>
              <p:cNvSpPr/>
              <p:nvPr/>
            </p:nvSpPr>
            <p:spPr>
              <a:xfrm>
                <a:off x="7025475" y="162560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FCEFA5-E89F-1D44-B6FF-FB00BC39170C}"/>
                </a:ext>
              </a:extLst>
            </p:cNvPr>
            <p:cNvGrpSpPr/>
            <p:nvPr/>
          </p:nvGrpSpPr>
          <p:grpSpPr>
            <a:xfrm>
              <a:off x="6380818" y="4572381"/>
              <a:ext cx="753473" cy="252429"/>
              <a:chOff x="6179168" y="1930430"/>
              <a:chExt cx="753473" cy="252429"/>
            </a:xfrm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996BE912-A57C-F049-B5D6-374F2F87BB87}"/>
                  </a:ext>
                </a:extLst>
              </p:cNvPr>
              <p:cNvSpPr/>
              <p:nvPr/>
            </p:nvSpPr>
            <p:spPr>
              <a:xfrm>
                <a:off x="6595823" y="1973309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498DA82-26F3-BB40-ADDC-64497EBB96C9}"/>
                  </a:ext>
                </a:extLst>
              </p:cNvPr>
              <p:cNvSpPr/>
              <p:nvPr/>
            </p:nvSpPr>
            <p:spPr>
              <a:xfrm>
                <a:off x="6721366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9907B439-5C8B-5247-9F2E-825644C83F11}"/>
                  </a:ext>
                </a:extLst>
              </p:cNvPr>
              <p:cNvSpPr/>
              <p:nvPr/>
            </p:nvSpPr>
            <p:spPr>
              <a:xfrm>
                <a:off x="6470280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0AD8B85C-C468-5243-A615-AC6E4ECB2163}"/>
                  </a:ext>
                </a:extLst>
              </p:cNvPr>
              <p:cNvSpPr/>
              <p:nvPr/>
            </p:nvSpPr>
            <p:spPr>
              <a:xfrm>
                <a:off x="6338137" y="194183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705CF2E-B1E9-A244-B573-DA502E657123}"/>
                  </a:ext>
                </a:extLst>
              </p:cNvPr>
              <p:cNvSpPr/>
              <p:nvPr/>
            </p:nvSpPr>
            <p:spPr>
              <a:xfrm>
                <a:off x="6179168" y="193101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85CF3F2-6A95-904E-9BC3-C9EE1D09920B}"/>
                  </a:ext>
                </a:extLst>
              </p:cNvPr>
              <p:cNvSpPr/>
              <p:nvPr/>
            </p:nvSpPr>
            <p:spPr>
              <a:xfrm>
                <a:off x="6840524" y="193043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6750E49-4B68-1440-823E-D561117DE3DA}"/>
                </a:ext>
              </a:extLst>
            </p:cNvPr>
            <p:cNvGrpSpPr/>
            <p:nvPr/>
          </p:nvGrpSpPr>
          <p:grpSpPr>
            <a:xfrm>
              <a:off x="7539177" y="5520986"/>
              <a:ext cx="935177" cy="449536"/>
              <a:chOff x="7539177" y="5520986"/>
              <a:chExt cx="935177" cy="449536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011B4D6F-7F8A-1944-91AE-13C886B42266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C1A103F-7BD5-954A-BB59-66FEC4EE6DBF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EE40503-0424-D44D-A916-0182207AED7C}"/>
                </a:ext>
              </a:extLst>
            </p:cNvPr>
            <p:cNvGrpSpPr/>
            <p:nvPr/>
          </p:nvGrpSpPr>
          <p:grpSpPr>
            <a:xfrm>
              <a:off x="8825912" y="4240547"/>
              <a:ext cx="935177" cy="449536"/>
              <a:chOff x="7539177" y="5520986"/>
              <a:chExt cx="935177" cy="449536"/>
            </a:xfrm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794F47B1-A4EC-1146-9BE7-9B1631201172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4DCDC1F7-50E6-974F-A2AE-8FF7D9A4152F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354AA36-7AB6-284A-A69D-75074F41F850}"/>
                </a:ext>
              </a:extLst>
            </p:cNvPr>
            <p:cNvSpPr/>
            <p:nvPr/>
          </p:nvSpPr>
          <p:spPr>
            <a:xfrm>
              <a:off x="7528324" y="2730803"/>
              <a:ext cx="925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Breeze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149E2AE-3138-0C40-BC11-8603F75487AD}"/>
                </a:ext>
              </a:extLst>
            </p:cNvPr>
            <p:cNvGrpSpPr/>
            <p:nvPr/>
          </p:nvGrpSpPr>
          <p:grpSpPr>
            <a:xfrm>
              <a:off x="10017723" y="2967115"/>
              <a:ext cx="935177" cy="449536"/>
              <a:chOff x="7539177" y="5520986"/>
              <a:chExt cx="935177" cy="449536"/>
            </a:xfrm>
          </p:grpSpPr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A860BD94-ADF1-B948-8CCB-D8714C013867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DD6EBF2-ACAD-CE47-A7D4-E5B3A4DBB195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8438AA6-AF5A-034A-AE32-40ADC1EED6B0}"/>
                </a:ext>
              </a:extLst>
            </p:cNvPr>
            <p:cNvGrpSpPr/>
            <p:nvPr/>
          </p:nvGrpSpPr>
          <p:grpSpPr>
            <a:xfrm>
              <a:off x="7518400" y="2671435"/>
              <a:ext cx="935177" cy="449536"/>
              <a:chOff x="7539177" y="5520986"/>
              <a:chExt cx="935177" cy="449536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9465843E-EF30-8A4B-A1E6-D2B69A7AD08A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8EA4AA55-00E7-084C-AC66-F248AB0E91D1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090E1C5-AFC3-DA4D-914B-A8DD51A8586B}"/>
                </a:ext>
              </a:extLst>
            </p:cNvPr>
            <p:cNvGrpSpPr/>
            <p:nvPr/>
          </p:nvGrpSpPr>
          <p:grpSpPr>
            <a:xfrm>
              <a:off x="8797230" y="1749474"/>
              <a:ext cx="935177" cy="449536"/>
              <a:chOff x="7539177" y="5520986"/>
              <a:chExt cx="935177" cy="449536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D089BE35-E241-994B-8E26-AF3782A8F153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1EE7F5BD-8CB3-CC46-8943-4AE39D853674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89EEC28-C4B4-7A4E-8DDB-E2F3273ADB6E}"/>
                </a:ext>
              </a:extLst>
            </p:cNvPr>
            <p:cNvGrpSpPr/>
            <p:nvPr/>
          </p:nvGrpSpPr>
          <p:grpSpPr>
            <a:xfrm>
              <a:off x="10062625" y="5510271"/>
              <a:ext cx="935177" cy="449536"/>
              <a:chOff x="7539177" y="5520986"/>
              <a:chExt cx="935177" cy="449536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E2E5569A-26ED-5F4C-A4DD-12CF7933776A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F773870D-F1D9-1C4A-8C86-C588339A32B2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703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R2D2 starts in [1,1]</a:t>
            </a:r>
          </a:p>
          <a:p>
            <a:r>
              <a:rPr lang="en-US" dirty="0"/>
              <a:t>Percept=[</a:t>
            </a:r>
            <a:r>
              <a:rPr lang="en-US" i="1" dirty="0"/>
              <a:t>None, None, None, None, None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What can we conclude about [1,2] and [2,1]?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25126F-6D31-4F4C-8F1B-9D76CD4300A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0D54C61-81FB-1947-8B62-58EB4784CA9B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AC4BE-12B5-8B40-B409-EF4356BAD08B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EA5CA8E-4A4E-E04C-9056-EEF6040BAD1B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A7FA94B-2E9B-594D-9ACF-22AC4B3EBEFB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1737429-6A1B-4D48-995C-AC7E711DA62C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8A1B1C-4899-614E-B5A3-4A2656B20DF1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8D09EDC-DABA-0242-8724-6D7EEC922C45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4D82A5-C441-B140-BBE9-7507557C8ED8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F3E2024-4AA4-7E4A-A612-BE04ADB826F7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A5D1A4B-112D-A84C-93D5-8DA802CC09D6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C293F5A-E0AA-F444-B46F-A63D7B3AB36F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B9BEC05-A42F-6B4D-941C-876FD46E80E4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75EE316-46FA-A345-B1AE-FD063A8D62A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EC65B41-B576-B84B-A868-F35A1728D3B2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1C36FD7-FF18-334A-B3F2-55AC882F47EB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6D5F813-84A8-5840-B112-503AA8388F8C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92FB4B5-2222-7545-B3F9-ADD6BE885113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0AD5D90-977F-2C4E-B0B7-FEFC4E484EF3}"/>
              </a:ext>
            </a:extLst>
          </p:cNvPr>
          <p:cNvSpPr/>
          <p:nvPr/>
        </p:nvSpPr>
        <p:spPr>
          <a:xfrm>
            <a:off x="6296656" y="4775211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2A8EA5-D47B-FA41-BB00-EFC5A158FFE0}"/>
              </a:ext>
            </a:extLst>
          </p:cNvPr>
          <p:cNvSpPr/>
          <p:nvPr/>
        </p:nvSpPr>
        <p:spPr>
          <a:xfrm>
            <a:off x="7082096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A3CE355-A025-E54A-ADC8-82BC170E4F1C}"/>
              </a:ext>
            </a:extLst>
          </p:cNvPr>
          <p:cNvSpPr/>
          <p:nvPr/>
        </p:nvSpPr>
        <p:spPr>
          <a:xfrm>
            <a:off x="7082096" y="35014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36AC58F-0779-B247-A2D8-EA637ED8F7F4}"/>
              </a:ext>
            </a:extLst>
          </p:cNvPr>
          <p:cNvSpPr/>
          <p:nvPr/>
        </p:nvSpPr>
        <p:spPr>
          <a:xfrm>
            <a:off x="8364524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36236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R2D2 moves to [1,2]</a:t>
            </a:r>
          </a:p>
          <a:p>
            <a:r>
              <a:rPr lang="en-US" dirty="0"/>
              <a:t>Percept=[</a:t>
            </a:r>
            <a:r>
              <a:rPr lang="en-US" i="1" dirty="0"/>
              <a:t>Stench, None, None, None None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What can we conclude about [3,1]?</a:t>
            </a:r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0E4CAE1-C1D9-DE4D-8DDD-CA310BBCD252}"/>
              </a:ext>
            </a:extLst>
          </p:cNvPr>
          <p:cNvSpPr/>
          <p:nvPr/>
        </p:nvSpPr>
        <p:spPr>
          <a:xfrm>
            <a:off x="6288506" y="3502299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F2022C-3EFA-7842-8BCD-68E296F91F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288506" y="1009755"/>
            <a:chExt cx="5740778" cy="50323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25126F-6D31-4F4C-8F1B-9D76CD4300A7}"/>
                </a:ext>
              </a:extLst>
            </p:cNvPr>
            <p:cNvGrpSpPr/>
            <p:nvPr/>
          </p:nvGrpSpPr>
          <p:grpSpPr>
            <a:xfrm>
              <a:off x="6288506" y="1009755"/>
              <a:ext cx="5740778" cy="5032375"/>
              <a:chOff x="6456556" y="1825625"/>
              <a:chExt cx="4143414" cy="363212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0D54C61-81FB-1947-8B62-58EB4784CA9B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896372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7AC4BE-12B5-8B40-B409-EF4356BAD08B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A5CA8E-4A4E-E04C-9056-EEF6040BAD1B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A7FA94B-2E9B-594D-9ACF-22AC4B3EBEFB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37429-6A1B-4D48-995C-AC7E711DA62C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8D09EDC-DABA-0242-8724-6D7EEC922C45}"/>
                  </a:ext>
                </a:extLst>
              </p:cNvPr>
              <p:cNvSpPr/>
              <p:nvPr/>
            </p:nvSpPr>
            <p:spPr>
              <a:xfrm>
                <a:off x="73709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4D82A5-C441-B140-BBE9-7507557C8ED8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3E2024-4AA4-7E4A-A612-BE04ADB826F7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293F5A-E0AA-F444-B46F-A63D7B3AB36F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9BEC05-A42F-6B4D-941C-876FD46E80E4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75EE316-46FA-A345-B1AE-FD063A8D62A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C65B41-B576-B84B-A868-F35A1728D3B2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C36FD7-FF18-334A-B3F2-55AC882F47EB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6D5F813-84A8-5840-B112-503AA8388F8C}"/>
                  </a:ext>
                </a:extLst>
              </p:cNvPr>
              <p:cNvSpPr/>
              <p:nvPr/>
            </p:nvSpPr>
            <p:spPr>
              <a:xfrm>
                <a:off x="82853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2FB4B5-2222-7545-B3F9-ADD6BE885113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2A8EA5-D47B-FA41-BB00-EFC5A158FFE0}"/>
                </a:ext>
              </a:extLst>
            </p:cNvPr>
            <p:cNvSpPr/>
            <p:nvPr/>
          </p:nvSpPr>
          <p:spPr>
            <a:xfrm>
              <a:off x="7082096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3CE355-A025-E54A-ADC8-82BC170E4F1C}"/>
                </a:ext>
              </a:extLst>
            </p:cNvPr>
            <p:cNvSpPr/>
            <p:nvPr/>
          </p:nvSpPr>
          <p:spPr>
            <a:xfrm>
              <a:off x="7082096" y="35014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36AC58F-0779-B247-A2D8-EA637ED8F7F4}"/>
                </a:ext>
              </a:extLst>
            </p:cNvPr>
            <p:cNvSpPr/>
            <p:nvPr/>
          </p:nvSpPr>
          <p:spPr>
            <a:xfrm>
              <a:off x="8364524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ECA7F1F-0ACF-1B40-96B2-A3BA31D9331A}"/>
              </a:ext>
            </a:extLst>
          </p:cNvPr>
          <p:cNvSpPr/>
          <p:nvPr/>
        </p:nvSpPr>
        <p:spPr>
          <a:xfrm>
            <a:off x="6306675" y="349549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253C136-046E-EE4B-BD05-8E5B071EDBFB}"/>
              </a:ext>
            </a:extLst>
          </p:cNvPr>
          <p:cNvSpPr/>
          <p:nvPr/>
        </p:nvSpPr>
        <p:spPr>
          <a:xfrm>
            <a:off x="6295919" y="2244372"/>
            <a:ext cx="1266918" cy="1266918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4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R2D2 moves to [2,1]</a:t>
            </a:r>
          </a:p>
          <a:p>
            <a:r>
              <a:rPr lang="en-US" dirty="0"/>
              <a:t>Percept=[</a:t>
            </a:r>
            <a:r>
              <a:rPr lang="en-US" i="1" dirty="0"/>
              <a:t>None, Breeze, None, None None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What can we conclude about [3,1]?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can we conclude about [2,2]?</a:t>
            </a:r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F2022C-3EFA-7842-8BCD-68E296F91F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288506" y="1009755"/>
            <a:chExt cx="5740778" cy="50323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25126F-6D31-4F4C-8F1B-9D76CD4300A7}"/>
                </a:ext>
              </a:extLst>
            </p:cNvPr>
            <p:cNvGrpSpPr/>
            <p:nvPr/>
          </p:nvGrpSpPr>
          <p:grpSpPr>
            <a:xfrm>
              <a:off x="6288506" y="1009755"/>
              <a:ext cx="5740778" cy="5032375"/>
              <a:chOff x="6456556" y="1825625"/>
              <a:chExt cx="4143414" cy="363212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0D54C61-81FB-1947-8B62-58EB4784CA9B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896372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7AC4BE-12B5-8B40-B409-EF4356BAD08B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A5CA8E-4A4E-E04C-9056-EEF6040BAD1B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A7FA94B-2E9B-594D-9ACF-22AC4B3EBEFB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37429-6A1B-4D48-995C-AC7E711DA62C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8D09EDC-DABA-0242-8724-6D7EEC922C45}"/>
                  </a:ext>
                </a:extLst>
              </p:cNvPr>
              <p:cNvSpPr/>
              <p:nvPr/>
            </p:nvSpPr>
            <p:spPr>
              <a:xfrm>
                <a:off x="73709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4D82A5-C441-B140-BBE9-7507557C8ED8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3E2024-4AA4-7E4A-A612-BE04ADB826F7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293F5A-E0AA-F444-B46F-A63D7B3AB36F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9BEC05-A42F-6B4D-941C-876FD46E80E4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75EE316-46FA-A345-B1AE-FD063A8D62A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C65B41-B576-B84B-A868-F35A1728D3B2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C36FD7-FF18-334A-B3F2-55AC882F47EB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2FB4B5-2222-7545-B3F9-ADD6BE885113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2A8EA5-D47B-FA41-BB00-EFC5A158FFE0}"/>
                </a:ext>
              </a:extLst>
            </p:cNvPr>
            <p:cNvSpPr/>
            <p:nvPr/>
          </p:nvSpPr>
          <p:spPr>
            <a:xfrm>
              <a:off x="7082096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3CE355-A025-E54A-ADC8-82BC170E4F1C}"/>
                </a:ext>
              </a:extLst>
            </p:cNvPr>
            <p:cNvSpPr/>
            <p:nvPr/>
          </p:nvSpPr>
          <p:spPr>
            <a:xfrm>
              <a:off x="7082096" y="35014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ECA7F1F-0ACF-1B40-96B2-A3BA31D9331A}"/>
              </a:ext>
            </a:extLst>
          </p:cNvPr>
          <p:cNvSpPr/>
          <p:nvPr/>
        </p:nvSpPr>
        <p:spPr>
          <a:xfrm>
            <a:off x="6306675" y="349549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AFDE86C-51EF-064A-840F-D98F32C08B3E}"/>
              </a:ext>
            </a:extLst>
          </p:cNvPr>
          <p:cNvSpPr/>
          <p:nvPr/>
        </p:nvSpPr>
        <p:spPr>
          <a:xfrm>
            <a:off x="7571394" y="4775143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CC0F5A9-ED4A-A74C-9241-F8CA3CCEE646}"/>
              </a:ext>
            </a:extLst>
          </p:cNvPr>
          <p:cNvSpPr/>
          <p:nvPr/>
        </p:nvSpPr>
        <p:spPr>
          <a:xfrm>
            <a:off x="8364524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2A6B55-DAE9-7149-85C2-4B8534E258D3}"/>
              </a:ext>
            </a:extLst>
          </p:cNvPr>
          <p:cNvSpPr/>
          <p:nvPr/>
        </p:nvSpPr>
        <p:spPr>
          <a:xfrm>
            <a:off x="650561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44B8CC-7504-E640-B607-7FC82719BB7F}"/>
              </a:ext>
            </a:extLst>
          </p:cNvPr>
          <p:cNvSpPr/>
          <p:nvPr/>
        </p:nvSpPr>
        <p:spPr>
          <a:xfrm>
            <a:off x="7594117" y="4770184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Breeze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C31207-634A-0F47-B7DA-AB1198C38258}"/>
              </a:ext>
            </a:extLst>
          </p:cNvPr>
          <p:cNvSpPr/>
          <p:nvPr/>
        </p:nvSpPr>
        <p:spPr>
          <a:xfrm>
            <a:off x="6438489" y="396283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5C4BF8-E0DD-B246-8E12-8D0599A4E6D6}"/>
              </a:ext>
            </a:extLst>
          </p:cNvPr>
          <p:cNvSpPr/>
          <p:nvPr/>
        </p:nvSpPr>
        <p:spPr>
          <a:xfrm>
            <a:off x="8829096" y="4774805"/>
            <a:ext cx="1266918" cy="1266918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8A23E3-4F48-B642-A769-5F12B5824EEC}"/>
              </a:ext>
            </a:extLst>
          </p:cNvPr>
          <p:cNvSpPr/>
          <p:nvPr/>
        </p:nvSpPr>
        <p:spPr>
          <a:xfrm>
            <a:off x="8298139" y="35212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94033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R2D2 moves to [2,2]</a:t>
            </a:r>
          </a:p>
          <a:p>
            <a:r>
              <a:rPr lang="en-US" dirty="0"/>
              <a:t>Percept=[</a:t>
            </a:r>
            <a:r>
              <a:rPr lang="en-US" i="1" dirty="0"/>
              <a:t>None, None, None, None None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What can we conclude about [3,2] and [2,3]?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F2022C-3EFA-7842-8BCD-68E296F91F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288506" y="1009755"/>
            <a:chExt cx="5740778" cy="50323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25126F-6D31-4F4C-8F1B-9D76CD4300A7}"/>
                </a:ext>
              </a:extLst>
            </p:cNvPr>
            <p:cNvGrpSpPr/>
            <p:nvPr/>
          </p:nvGrpSpPr>
          <p:grpSpPr>
            <a:xfrm>
              <a:off x="6288506" y="1009755"/>
              <a:ext cx="5740778" cy="5032375"/>
              <a:chOff x="6456556" y="1825625"/>
              <a:chExt cx="4143414" cy="363212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0D54C61-81FB-1947-8B62-58EB4784CA9B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896372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7AC4BE-12B5-8B40-B409-EF4356BAD08B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A5CA8E-4A4E-E04C-9056-EEF6040BAD1B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A7FA94B-2E9B-594D-9ACF-22AC4B3EBEFB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37429-6A1B-4D48-995C-AC7E711DA62C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8D09EDC-DABA-0242-8724-6D7EEC922C45}"/>
                  </a:ext>
                </a:extLst>
              </p:cNvPr>
              <p:cNvSpPr/>
              <p:nvPr/>
            </p:nvSpPr>
            <p:spPr>
              <a:xfrm>
                <a:off x="73709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4D82A5-C441-B140-BBE9-7507557C8ED8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3E2024-4AA4-7E4A-A612-BE04ADB826F7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293F5A-E0AA-F444-B46F-A63D7B3AB36F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9BEC05-A42F-6B4D-941C-876FD46E80E4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75EE316-46FA-A345-B1AE-FD063A8D62A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C65B41-B576-B84B-A868-F35A1728D3B2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C36FD7-FF18-334A-B3F2-55AC882F47EB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2FB4B5-2222-7545-B3F9-ADD6BE885113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2A8EA5-D47B-FA41-BB00-EFC5A158FFE0}"/>
                </a:ext>
              </a:extLst>
            </p:cNvPr>
            <p:cNvSpPr/>
            <p:nvPr/>
          </p:nvSpPr>
          <p:spPr>
            <a:xfrm>
              <a:off x="7082096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3CE355-A025-E54A-ADC8-82BC170E4F1C}"/>
                </a:ext>
              </a:extLst>
            </p:cNvPr>
            <p:cNvSpPr/>
            <p:nvPr/>
          </p:nvSpPr>
          <p:spPr>
            <a:xfrm>
              <a:off x="7082096" y="35014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ECA7F1F-0ACF-1B40-96B2-A3BA31D9331A}"/>
              </a:ext>
            </a:extLst>
          </p:cNvPr>
          <p:cNvSpPr/>
          <p:nvPr/>
        </p:nvSpPr>
        <p:spPr>
          <a:xfrm>
            <a:off x="6306675" y="349549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AFDE86C-51EF-064A-840F-D98F32C08B3E}"/>
              </a:ext>
            </a:extLst>
          </p:cNvPr>
          <p:cNvSpPr/>
          <p:nvPr/>
        </p:nvSpPr>
        <p:spPr>
          <a:xfrm>
            <a:off x="7555423" y="3510808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CC0F5A9-ED4A-A74C-9241-F8CA3CCEE646}"/>
              </a:ext>
            </a:extLst>
          </p:cNvPr>
          <p:cNvSpPr/>
          <p:nvPr/>
        </p:nvSpPr>
        <p:spPr>
          <a:xfrm>
            <a:off x="8364524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2A6B55-DAE9-7149-85C2-4B8534E258D3}"/>
              </a:ext>
            </a:extLst>
          </p:cNvPr>
          <p:cNvSpPr/>
          <p:nvPr/>
        </p:nvSpPr>
        <p:spPr>
          <a:xfrm>
            <a:off x="650561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44B8CC-7504-E640-B607-7FC82719BB7F}"/>
              </a:ext>
            </a:extLst>
          </p:cNvPr>
          <p:cNvSpPr/>
          <p:nvPr/>
        </p:nvSpPr>
        <p:spPr>
          <a:xfrm>
            <a:off x="7594117" y="4770184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Breeze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C31207-634A-0F47-B7DA-AB1198C38258}"/>
              </a:ext>
            </a:extLst>
          </p:cNvPr>
          <p:cNvSpPr/>
          <p:nvPr/>
        </p:nvSpPr>
        <p:spPr>
          <a:xfrm>
            <a:off x="6438489" y="396283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8A23E3-4F48-B642-A769-5F12B5824EEC}"/>
              </a:ext>
            </a:extLst>
          </p:cNvPr>
          <p:cNvSpPr/>
          <p:nvPr/>
        </p:nvSpPr>
        <p:spPr>
          <a:xfrm>
            <a:off x="8298139" y="35212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FBEEFF-207B-F04F-A287-17C25DA1848F}"/>
              </a:ext>
            </a:extLst>
          </p:cNvPr>
          <p:cNvSpPr/>
          <p:nvPr/>
        </p:nvSpPr>
        <p:spPr>
          <a:xfrm>
            <a:off x="767243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762ADB-CE78-254C-BAEE-168A02765B9E}"/>
              </a:ext>
            </a:extLst>
          </p:cNvPr>
          <p:cNvSpPr/>
          <p:nvPr/>
        </p:nvSpPr>
        <p:spPr>
          <a:xfrm>
            <a:off x="9565056" y="354089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809418A-5570-E043-BB0B-1AC69743EF28}"/>
              </a:ext>
            </a:extLst>
          </p:cNvPr>
          <p:cNvSpPr/>
          <p:nvPr/>
        </p:nvSpPr>
        <p:spPr>
          <a:xfrm>
            <a:off x="8298139" y="225085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414620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R2D2 moves to [2,2]</a:t>
            </a:r>
          </a:p>
          <a:p>
            <a:r>
              <a:rPr lang="en-US" dirty="0"/>
              <a:t>Percept=[</a:t>
            </a:r>
            <a:r>
              <a:rPr lang="en-US" i="1" dirty="0"/>
              <a:t>Stench, Breeze, Gasp, None None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Who is here?</a:t>
            </a:r>
          </a:p>
          <a:p>
            <a:endParaRPr lang="en-US" dirty="0"/>
          </a:p>
          <a:p>
            <a:r>
              <a:rPr lang="en-US" dirty="0"/>
              <a:t>What is in [2,4] and [3,3]?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F2022C-3EFA-7842-8BCD-68E296F91F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288506" y="1009755"/>
            <a:chExt cx="5740778" cy="50323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25126F-6D31-4F4C-8F1B-9D76CD4300A7}"/>
                </a:ext>
              </a:extLst>
            </p:cNvPr>
            <p:cNvGrpSpPr/>
            <p:nvPr/>
          </p:nvGrpSpPr>
          <p:grpSpPr>
            <a:xfrm>
              <a:off x="6288506" y="1009755"/>
              <a:ext cx="5740778" cy="5032375"/>
              <a:chOff x="6456556" y="1825625"/>
              <a:chExt cx="4143414" cy="363212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0D54C61-81FB-1947-8B62-58EB4784CA9B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896372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7AC4BE-12B5-8B40-B409-EF4356BAD08B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A5CA8E-4A4E-E04C-9056-EEF6040BAD1B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892595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A7FA94B-2E9B-594D-9ACF-22AC4B3EBEFB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37429-6A1B-4D48-995C-AC7E711DA62C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4D82A5-C441-B140-BBE9-7507557C8ED8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3E2024-4AA4-7E4A-A612-BE04ADB826F7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293F5A-E0AA-F444-B46F-A63D7B3AB36F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9BEC05-A42F-6B4D-941C-876FD46E80E4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75EE316-46FA-A345-B1AE-FD063A8D62A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C65B41-B576-B84B-A868-F35A1728D3B2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C36FD7-FF18-334A-B3F2-55AC882F47EB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2FB4B5-2222-7545-B3F9-ADD6BE885113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2A8EA5-D47B-FA41-BB00-EFC5A158FFE0}"/>
                </a:ext>
              </a:extLst>
            </p:cNvPr>
            <p:cNvSpPr/>
            <p:nvPr/>
          </p:nvSpPr>
          <p:spPr>
            <a:xfrm>
              <a:off x="7082096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3CE355-A025-E54A-ADC8-82BC170E4F1C}"/>
                </a:ext>
              </a:extLst>
            </p:cNvPr>
            <p:cNvSpPr/>
            <p:nvPr/>
          </p:nvSpPr>
          <p:spPr>
            <a:xfrm>
              <a:off x="7082096" y="35014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ECA7F1F-0ACF-1B40-96B2-A3BA31D9331A}"/>
              </a:ext>
            </a:extLst>
          </p:cNvPr>
          <p:cNvSpPr/>
          <p:nvPr/>
        </p:nvSpPr>
        <p:spPr>
          <a:xfrm>
            <a:off x="6306675" y="349549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CC0F5A9-ED4A-A74C-9241-F8CA3CCEE646}"/>
              </a:ext>
            </a:extLst>
          </p:cNvPr>
          <p:cNvSpPr/>
          <p:nvPr/>
        </p:nvSpPr>
        <p:spPr>
          <a:xfrm>
            <a:off x="8364524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2A6B55-DAE9-7149-85C2-4B8534E258D3}"/>
              </a:ext>
            </a:extLst>
          </p:cNvPr>
          <p:cNvSpPr/>
          <p:nvPr/>
        </p:nvSpPr>
        <p:spPr>
          <a:xfrm>
            <a:off x="650561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C31207-634A-0F47-B7DA-AB1198C38258}"/>
              </a:ext>
            </a:extLst>
          </p:cNvPr>
          <p:cNvSpPr/>
          <p:nvPr/>
        </p:nvSpPr>
        <p:spPr>
          <a:xfrm>
            <a:off x="6438489" y="396283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pic>
        <p:nvPicPr>
          <p:cNvPr id="12290" name="Picture 2" descr="How to Draw R2-D2 from Star Wars - Really Easy Drawing Tutorial">
            <a:extLst>
              <a:ext uri="{FF2B5EF4-FFF2-40B4-BE49-F238E27FC236}">
                <a16:creationId xmlns:a16="http://schemas.microsoft.com/office/drawing/2014/main" id="{B8047056-18EF-6447-992A-4971B3589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77" y="2653431"/>
            <a:ext cx="866353" cy="86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098A23E3-4F48-B642-A769-5F12B5824EEC}"/>
              </a:ext>
            </a:extLst>
          </p:cNvPr>
          <p:cNvSpPr/>
          <p:nvPr/>
        </p:nvSpPr>
        <p:spPr>
          <a:xfrm>
            <a:off x="8298139" y="35212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FBEEFF-207B-F04F-A287-17C25DA1848F}"/>
              </a:ext>
            </a:extLst>
          </p:cNvPr>
          <p:cNvSpPr/>
          <p:nvPr/>
        </p:nvSpPr>
        <p:spPr>
          <a:xfrm>
            <a:off x="767243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762ADB-CE78-254C-BAEE-168A02765B9E}"/>
              </a:ext>
            </a:extLst>
          </p:cNvPr>
          <p:cNvSpPr/>
          <p:nvPr/>
        </p:nvSpPr>
        <p:spPr>
          <a:xfrm>
            <a:off x="9565056" y="354089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2FFD5D-F7A5-0240-B574-E2DD2521464B}"/>
              </a:ext>
            </a:extLst>
          </p:cNvPr>
          <p:cNvSpPr/>
          <p:nvPr/>
        </p:nvSpPr>
        <p:spPr>
          <a:xfrm>
            <a:off x="7688024" y="3952465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4B62BD6-1245-D341-BFF6-FA26B4BCF5A3}"/>
              </a:ext>
            </a:extLst>
          </p:cNvPr>
          <p:cNvSpPr/>
          <p:nvPr/>
        </p:nvSpPr>
        <p:spPr>
          <a:xfrm>
            <a:off x="7561450" y="2237972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36EFFBD-EF1D-CF44-973B-70EDA620C675}"/>
              </a:ext>
            </a:extLst>
          </p:cNvPr>
          <p:cNvSpPr/>
          <p:nvPr/>
        </p:nvSpPr>
        <p:spPr>
          <a:xfrm>
            <a:off x="7555423" y="2541206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Breeze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C3ECB60-3138-B64C-9969-9381B3FDF1DB}"/>
              </a:ext>
            </a:extLst>
          </p:cNvPr>
          <p:cNvSpPr/>
          <p:nvPr/>
        </p:nvSpPr>
        <p:spPr>
          <a:xfrm>
            <a:off x="8298139" y="225085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53C174F-2A33-DB40-971D-D0B73953254F}"/>
              </a:ext>
            </a:extLst>
          </p:cNvPr>
          <p:cNvSpPr/>
          <p:nvPr/>
        </p:nvSpPr>
        <p:spPr>
          <a:xfrm>
            <a:off x="7509374" y="2248658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604E13-6A33-B947-8A55-365C0C512553}"/>
              </a:ext>
            </a:extLst>
          </p:cNvPr>
          <p:cNvSpPr/>
          <p:nvPr/>
        </p:nvSpPr>
        <p:spPr>
          <a:xfrm>
            <a:off x="7841548" y="1463184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DCC1C25-30AC-4240-8E4A-DD79A889B77E}"/>
              </a:ext>
            </a:extLst>
          </p:cNvPr>
          <p:cNvSpPr/>
          <p:nvPr/>
        </p:nvSpPr>
        <p:spPr>
          <a:xfrm>
            <a:off x="9109129" y="2653431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26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0" grpId="0"/>
      <p:bldP spid="7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1B4BDE-F32E-A34F-88D0-25EDA1F9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2EBFA0-9C58-0242-8CCD-E6F0827AD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Logic</a:t>
            </a:r>
            <a:r>
              <a:rPr lang="en-US" dirty="0"/>
              <a:t> can serve as a general class of </a:t>
            </a:r>
            <a:r>
              <a:rPr lang="en-US" b="1" dirty="0"/>
              <a:t>representations </a:t>
            </a:r>
            <a:r>
              <a:rPr lang="en-US" dirty="0"/>
              <a:t>for knowledge-based agents.  Here we are going to examine </a:t>
            </a:r>
            <a:r>
              <a:rPr lang="en-US" b="1" dirty="0"/>
              <a:t>Propositional Logic.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KB consists of </a:t>
            </a:r>
            <a:r>
              <a:rPr lang="en-US" b="1" dirty="0"/>
              <a:t>sentences</a:t>
            </a:r>
            <a:r>
              <a:rPr lang="en-US" dirty="0"/>
              <a:t> in the </a:t>
            </a:r>
            <a:r>
              <a:rPr lang="en-US" b="1" dirty="0"/>
              <a:t>representation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Representation language has a </a:t>
            </a:r>
            <a:r>
              <a:rPr lang="en-US" b="1" dirty="0"/>
              <a:t>syntax </a:t>
            </a:r>
            <a:r>
              <a:rPr lang="en-US" dirty="0"/>
              <a:t>that specifies sentences that are well-formed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logic defines the </a:t>
            </a:r>
            <a:r>
              <a:rPr lang="en-US" b="1" dirty="0"/>
              <a:t>semantics</a:t>
            </a:r>
            <a:r>
              <a:rPr lang="en-US" dirty="0"/>
              <a:t> of the sentences, which is their </a:t>
            </a:r>
            <a:r>
              <a:rPr lang="en-US" b="1" dirty="0"/>
              <a:t>meaning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semantics defines the </a:t>
            </a:r>
            <a:r>
              <a:rPr lang="en-US" b="1" dirty="0"/>
              <a:t>truth </a:t>
            </a:r>
            <a:r>
              <a:rPr lang="en-US" dirty="0"/>
              <a:t>of each sentence with respect to a </a:t>
            </a:r>
            <a:r>
              <a:rPr lang="en-US" b="1" dirty="0"/>
              <a:t>possible world, </a:t>
            </a:r>
            <a:r>
              <a:rPr lang="en-US" dirty="0"/>
              <a:t>which we will often call a </a:t>
            </a:r>
            <a:r>
              <a:rPr lang="en-US" b="1" dirty="0"/>
              <a:t>model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7731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5E34B-5932-3047-8BA2-7833C5699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worlds and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88B8E-B5E2-6C43-984D-DFD38E201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Models are mathematical abstractions that have a fixed set of </a:t>
            </a:r>
            <a:r>
              <a:rPr lang="en-US" b="1" dirty="0"/>
              <a:t>truth values </a:t>
            </a:r>
            <a:r>
              <a:rPr lang="en-US" dirty="0"/>
              <a:t>which are </a:t>
            </a:r>
            <a:r>
              <a:rPr lang="en-US" b="1" dirty="0"/>
              <a:t>{true, false}</a:t>
            </a:r>
            <a:r>
              <a:rPr lang="en-US" dirty="0"/>
              <a:t> for each sentence.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sentence 𝛂 is true in model </a:t>
            </a:r>
            <a:r>
              <a:rPr lang="en-US" b="1" dirty="0"/>
              <a:t>m</a:t>
            </a:r>
            <a:r>
              <a:rPr lang="en-US" dirty="0"/>
              <a:t> then we say </a:t>
            </a:r>
          </a:p>
          <a:p>
            <a:pPr marL="1028700" lvl="1" indent="-342900"/>
            <a:r>
              <a:rPr lang="en-US" b="1" dirty="0"/>
              <a:t>m </a:t>
            </a:r>
            <a:r>
              <a:rPr lang="en-US" dirty="0"/>
              <a:t>satisfies 𝛂, or</a:t>
            </a:r>
          </a:p>
          <a:p>
            <a:pPr marL="1028700" lvl="1" indent="-342900"/>
            <a:r>
              <a:rPr lang="en-US" b="1" dirty="0"/>
              <a:t>m </a:t>
            </a:r>
            <a:r>
              <a:rPr lang="en-US" dirty="0"/>
              <a:t>is a model of 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use the notation </a:t>
            </a:r>
            <a:r>
              <a:rPr lang="en-US" b="1" dirty="0"/>
              <a:t>M(𝛂)</a:t>
            </a:r>
            <a:r>
              <a:rPr lang="en-US" dirty="0"/>
              <a:t> to mean the </a:t>
            </a:r>
            <a:r>
              <a:rPr lang="en-US" b="1" dirty="0"/>
              <a:t>set of all models</a:t>
            </a:r>
            <a:r>
              <a:rPr lang="en-US" dirty="0"/>
              <a:t> of 𝛂.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For instance, 𝛂 could be a sentence that means “there is no pit in [2,2]”.  In that case, </a:t>
            </a:r>
            <a:r>
              <a:rPr lang="en-US" b="1" dirty="0"/>
              <a:t>M(𝛂)</a:t>
            </a:r>
            <a:r>
              <a:rPr lang="en-US" dirty="0"/>
              <a:t> would be all instances of </a:t>
            </a:r>
            <a:r>
              <a:rPr lang="en-US" dirty="0" err="1"/>
              <a:t>Wampa</a:t>
            </a:r>
            <a:r>
              <a:rPr lang="en-US" dirty="0"/>
              <a:t> World where [2,2] doesn’t have a pit.</a:t>
            </a:r>
          </a:p>
        </p:txBody>
      </p:sp>
    </p:spTree>
    <p:extLst>
      <p:ext uri="{BB962C8B-B14F-4D97-AF65-F5344CB8AC3E}">
        <p14:creationId xmlns:p14="http://schemas.microsoft.com/office/powerpoint/2010/main" val="198415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A5E9B-820C-6B48-A059-8A36A993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747DA-57A9-A543-9E8B-F6E2F8934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Knowledge-based agents </a:t>
            </a:r>
            <a:r>
              <a:rPr lang="en-US" dirty="0"/>
              <a:t>use a process of </a:t>
            </a:r>
            <a:r>
              <a:rPr lang="en-US" b="1" dirty="0"/>
              <a:t>reasoning </a:t>
            </a:r>
            <a:r>
              <a:rPr lang="en-US" dirty="0"/>
              <a:t>over an internal </a:t>
            </a:r>
            <a:r>
              <a:rPr lang="en-US" b="1" dirty="0"/>
              <a:t>representation</a:t>
            </a:r>
            <a:r>
              <a:rPr lang="en-US" dirty="0"/>
              <a:t> of knowledge to decide what action to take.</a:t>
            </a:r>
          </a:p>
          <a:p>
            <a:endParaRPr lang="en-US" dirty="0"/>
          </a:p>
          <a:p>
            <a:r>
              <a:rPr lang="en-US" dirty="0"/>
              <a:t>So far, our </a:t>
            </a:r>
            <a:r>
              <a:rPr lang="en-US" b="1" dirty="0"/>
              <a:t>problem-solving</a:t>
            </a:r>
            <a:r>
              <a:rPr lang="en-US" dirty="0"/>
              <a:t> agents have performed a </a:t>
            </a:r>
            <a:r>
              <a:rPr lang="en-US" b="1" dirty="0"/>
              <a:t>search </a:t>
            </a:r>
            <a:r>
              <a:rPr lang="en-US" dirty="0"/>
              <a:t>over </a:t>
            </a:r>
            <a:r>
              <a:rPr lang="en-US" b="1" dirty="0"/>
              <a:t>states </a:t>
            </a:r>
            <a:r>
              <a:rPr lang="en-US" dirty="0"/>
              <a:t>in order to find a plan.  The representation of states has been </a:t>
            </a:r>
            <a:r>
              <a:rPr lang="en-US" b="1" dirty="0"/>
              <a:t>atomic</a:t>
            </a:r>
            <a:r>
              <a:rPr lang="en-US" dirty="0"/>
              <a:t>.  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990DB-A916-044F-B233-BC93A1776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36" y="3207850"/>
            <a:ext cx="5038537" cy="2934533"/>
          </a:xfrm>
          <a:prstGeom prst="rect">
            <a:avLst/>
          </a:prstGeom>
        </p:spPr>
      </p:pic>
      <p:sp>
        <p:nvSpPr>
          <p:cNvPr id="6" name="Google Shape;75;g92b3bf485b_0_0">
            <a:extLst>
              <a:ext uri="{FF2B5EF4-FFF2-40B4-BE49-F238E27FC236}">
                <a16:creationId xmlns:a16="http://schemas.microsoft.com/office/drawing/2014/main" id="{9841E165-0109-C644-9C7A-C7CCD54EF253}"/>
              </a:ext>
            </a:extLst>
          </p:cNvPr>
          <p:cNvSpPr/>
          <p:nvPr/>
        </p:nvSpPr>
        <p:spPr>
          <a:xfrm>
            <a:off x="5962184" y="3207849"/>
            <a:ext cx="5011721" cy="918001"/>
          </a:xfrm>
          <a:prstGeom prst="wedgeRoundRectCallout">
            <a:avLst>
              <a:gd name="adj1" fmla="val -44346"/>
              <a:gd name="adj2" fmla="val 101497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Limited to commands like “Navigate to Kessel”</a:t>
            </a:r>
          </a:p>
        </p:txBody>
      </p:sp>
      <p:sp>
        <p:nvSpPr>
          <p:cNvPr id="7" name="Google Shape;75;g92b3bf485b_0_0">
            <a:extLst>
              <a:ext uri="{FF2B5EF4-FFF2-40B4-BE49-F238E27FC236}">
                <a16:creationId xmlns:a16="http://schemas.microsoft.com/office/drawing/2014/main" id="{9A362820-4E8D-4F4C-A3A9-807DBCD1F15D}"/>
              </a:ext>
            </a:extLst>
          </p:cNvPr>
          <p:cNvSpPr/>
          <p:nvPr/>
        </p:nvSpPr>
        <p:spPr>
          <a:xfrm>
            <a:off x="5935368" y="4642640"/>
            <a:ext cx="5038537" cy="918001"/>
          </a:xfrm>
          <a:prstGeom prst="wedgeRoundRectCallout">
            <a:avLst>
              <a:gd name="adj1" fmla="val -46594"/>
              <a:gd name="adj2" fmla="val 84239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“Take me to the nearest habitable planet”</a:t>
            </a:r>
          </a:p>
        </p:txBody>
      </p:sp>
      <p:sp>
        <p:nvSpPr>
          <p:cNvPr id="8" name="Google Shape;75;g92b3bf485b_0_0">
            <a:extLst>
              <a:ext uri="{FF2B5EF4-FFF2-40B4-BE49-F238E27FC236}">
                <a16:creationId xmlns:a16="http://schemas.microsoft.com/office/drawing/2014/main" id="{923533C3-0803-544E-855D-2BD8B283DECB}"/>
              </a:ext>
            </a:extLst>
          </p:cNvPr>
          <p:cNvSpPr/>
          <p:nvPr/>
        </p:nvSpPr>
        <p:spPr>
          <a:xfrm>
            <a:off x="5935367" y="4675116"/>
            <a:ext cx="5038537" cy="1310036"/>
          </a:xfrm>
          <a:prstGeom prst="wedgeRoundRectCallout">
            <a:avLst>
              <a:gd name="adj1" fmla="val -46594"/>
              <a:gd name="adj2" fmla="val 84239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“Take me to the nearest habitable planet where I can store my perishable cargo”</a:t>
            </a:r>
          </a:p>
        </p:txBody>
      </p:sp>
    </p:spTree>
    <p:extLst>
      <p:ext uri="{BB962C8B-B14F-4D97-AF65-F5344CB8AC3E}">
        <p14:creationId xmlns:p14="http://schemas.microsoft.com/office/powerpoint/2010/main" val="150383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1E2C8-5C27-C448-9468-31454516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Entailment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E2CEB-B4E1-EA42-86FD-7DD1E73C9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 have a notion of truth, we can start to define </a:t>
            </a:r>
            <a:r>
              <a:rPr lang="en-US" b="1" dirty="0"/>
              <a:t>logical reasoning</a:t>
            </a:r>
            <a:r>
              <a:rPr lang="en-US" dirty="0"/>
              <a:t>. Logical reasoning involves the </a:t>
            </a:r>
            <a:r>
              <a:rPr lang="en-US" b="1" dirty="0"/>
              <a:t>entailment </a:t>
            </a:r>
            <a:r>
              <a:rPr lang="en-US" dirty="0"/>
              <a:t>relation between sentence. </a:t>
            </a:r>
          </a:p>
          <a:p>
            <a:r>
              <a:rPr lang="en-US" dirty="0"/>
              <a:t>In plain English, entailment is the idea that a sentence </a:t>
            </a:r>
            <a:r>
              <a:rPr lang="en-US" b="1" dirty="0"/>
              <a:t>follows logically</a:t>
            </a:r>
            <a:r>
              <a:rPr lang="en-US" dirty="0"/>
              <a:t> from another sentence. </a:t>
            </a:r>
          </a:p>
          <a:p>
            <a:r>
              <a:rPr lang="en-US" dirty="0"/>
              <a:t>To write sentence 𝛂 entails sentence </a:t>
            </a:r>
            <a:r>
              <a:rPr lang="en-US" b="1" dirty="0"/>
              <a:t>β in</a:t>
            </a:r>
            <a:r>
              <a:rPr lang="en-US" dirty="0"/>
              <a:t> mathematical notation we use the </a:t>
            </a:r>
            <a:r>
              <a:rPr lang="en-US" b="1" dirty="0"/>
              <a:t>⊨ symbol:</a:t>
            </a:r>
            <a:endParaRPr lang="en-US" dirty="0"/>
          </a:p>
          <a:p>
            <a:r>
              <a:rPr lang="en-US" dirty="0"/>
              <a:t>	𝛂</a:t>
            </a:r>
            <a:r>
              <a:rPr lang="en-US" b="1" dirty="0"/>
              <a:t>⊨β</a:t>
            </a:r>
          </a:p>
          <a:p>
            <a:r>
              <a:rPr lang="en-US" dirty="0"/>
              <a:t>The definition is</a:t>
            </a:r>
          </a:p>
          <a:p>
            <a:r>
              <a:rPr lang="en-US" dirty="0"/>
              <a:t>	𝛂</a:t>
            </a:r>
            <a:r>
              <a:rPr lang="en-US" b="1" dirty="0"/>
              <a:t>⊨β </a:t>
            </a:r>
            <a:r>
              <a:rPr lang="en-US" dirty="0"/>
              <a:t> if and only if </a:t>
            </a:r>
            <a:r>
              <a:rPr lang="en-US" b="1" dirty="0"/>
              <a:t>M(</a:t>
            </a:r>
            <a:r>
              <a:rPr lang="en-US" dirty="0"/>
              <a:t>𝛂)</a:t>
            </a:r>
            <a:r>
              <a:rPr lang="en-US" b="1" dirty="0"/>
              <a:t> ⊆ M(β)</a:t>
            </a:r>
          </a:p>
          <a:p>
            <a:endParaRPr lang="en-US" dirty="0"/>
          </a:p>
          <a:p>
            <a:r>
              <a:rPr lang="en-US" dirty="0"/>
              <a:t>This means that 𝛂</a:t>
            </a:r>
            <a:r>
              <a:rPr lang="en-US" b="1" dirty="0"/>
              <a:t> </a:t>
            </a:r>
            <a:r>
              <a:rPr lang="en-US" dirty="0"/>
              <a:t>is more specific, or stronger than, </a:t>
            </a:r>
            <a:r>
              <a:rPr lang="en-US" b="1" dirty="0"/>
              <a:t>β.  </a:t>
            </a:r>
            <a:r>
              <a:rPr lang="en-US" dirty="0"/>
              <a:t>For instances, </a:t>
            </a:r>
            <a:r>
              <a:rPr lang="en-US" b="1" dirty="0"/>
              <a:t>β </a:t>
            </a:r>
            <a:r>
              <a:rPr lang="en-US" dirty="0"/>
              <a:t>could mean that “The agent is a robot” and 𝛂 could mean “The agent is an </a:t>
            </a:r>
            <a:r>
              <a:rPr lang="en-US" dirty="0" err="1"/>
              <a:t>astromech</a:t>
            </a:r>
            <a:r>
              <a:rPr lang="en-US" dirty="0"/>
              <a:t>”.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37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KB can be thought of as a set of sentences.  </a:t>
            </a:r>
          </a:p>
          <a:p>
            <a:r>
              <a:rPr lang="en-US" dirty="0"/>
              <a:t>𝛂</a:t>
            </a:r>
            <a:r>
              <a:rPr lang="en-US" b="1" baseline="-25000" dirty="0"/>
              <a:t>1</a:t>
            </a:r>
            <a:r>
              <a:rPr lang="en-US" dirty="0"/>
              <a:t> </a:t>
            </a:r>
            <a:r>
              <a:rPr lang="en-US" b="1" dirty="0"/>
              <a:t>= </a:t>
            </a:r>
            <a:r>
              <a:rPr lang="en-US" dirty="0"/>
              <a:t>“There is no pit in [1,2]” </a:t>
            </a:r>
          </a:p>
          <a:p>
            <a:r>
              <a:rPr lang="en-US" dirty="0"/>
              <a:t>𝛂</a:t>
            </a:r>
            <a:r>
              <a:rPr lang="en-US" b="1" baseline="-25000" dirty="0"/>
              <a:t>2</a:t>
            </a:r>
            <a:r>
              <a:rPr lang="en-US" dirty="0"/>
              <a:t> </a:t>
            </a:r>
            <a:r>
              <a:rPr lang="en-US" b="1" dirty="0"/>
              <a:t>= </a:t>
            </a:r>
            <a:r>
              <a:rPr lang="en-US" dirty="0"/>
              <a:t>“There is a pit in [3,1]”</a:t>
            </a:r>
          </a:p>
          <a:p>
            <a:r>
              <a:rPr lang="en-US" dirty="0"/>
              <a:t>𝛂</a:t>
            </a:r>
            <a:r>
              <a:rPr lang="en-US" b="1" baseline="-25000" dirty="0"/>
              <a:t>3</a:t>
            </a:r>
            <a:r>
              <a:rPr lang="en-US" dirty="0"/>
              <a:t> </a:t>
            </a:r>
            <a:r>
              <a:rPr lang="en-US" b="1" dirty="0"/>
              <a:t>= </a:t>
            </a:r>
            <a:r>
              <a:rPr lang="en-US" dirty="0"/>
              <a:t>“There is a </a:t>
            </a:r>
            <a:r>
              <a:rPr lang="en-US" dirty="0" err="1"/>
              <a:t>wampa</a:t>
            </a:r>
            <a:r>
              <a:rPr lang="en-US" dirty="0"/>
              <a:t> in [1,3]”</a:t>
            </a:r>
            <a:endParaRPr lang="en-US" b="1" dirty="0"/>
          </a:p>
          <a:p>
            <a:r>
              <a:rPr lang="en-US" b="1" dirty="0"/>
              <a:t>The KB is false </a:t>
            </a:r>
            <a:r>
              <a:rPr lang="en-US" dirty="0"/>
              <a:t>in models that contradict what the agent knows.  For example, the KB is false in any model </a:t>
            </a:r>
            <a:r>
              <a:rPr lang="en-US" b="1" dirty="0"/>
              <a:t>m </a:t>
            </a:r>
            <a:r>
              <a:rPr lang="en-US" dirty="0"/>
              <a:t>where [1,2] contains a pit. </a:t>
            </a:r>
          </a:p>
          <a:p>
            <a:r>
              <a:rPr lang="en-US" b="1" dirty="0"/>
              <a:t>Model checking </a:t>
            </a:r>
            <a:r>
              <a:rPr lang="en-US" dirty="0"/>
              <a:t>is the process of enumerating all possible models that are compatible with the KB. </a:t>
            </a:r>
            <a:r>
              <a:rPr lang="en-US" b="1" dirty="0"/>
              <a:t>M(</a:t>
            </a:r>
            <a:r>
              <a:rPr lang="en-US" dirty="0"/>
              <a:t>KB)</a:t>
            </a:r>
            <a:r>
              <a:rPr lang="en-US" b="1" dirty="0"/>
              <a:t> ⊆ M(</a:t>
            </a:r>
            <a:r>
              <a:rPr lang="en-US" dirty="0"/>
              <a:t>𝛂</a:t>
            </a:r>
            <a:r>
              <a:rPr lang="en-US" b="1" baseline="-25000" dirty="0"/>
              <a:t>1</a:t>
            </a:r>
            <a:r>
              <a:rPr lang="en-US" dirty="0"/>
              <a:t> </a:t>
            </a:r>
            <a:r>
              <a:rPr lang="en-US" b="1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F2022C-3EFA-7842-8BCD-68E296F91F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288506" y="1009755"/>
            <a:chExt cx="5740778" cy="50323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25126F-6D31-4F4C-8F1B-9D76CD4300A7}"/>
                </a:ext>
              </a:extLst>
            </p:cNvPr>
            <p:cNvGrpSpPr/>
            <p:nvPr/>
          </p:nvGrpSpPr>
          <p:grpSpPr>
            <a:xfrm>
              <a:off x="6288506" y="1009755"/>
              <a:ext cx="5740778" cy="5032375"/>
              <a:chOff x="6456556" y="1825625"/>
              <a:chExt cx="4143414" cy="363212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0D54C61-81FB-1947-8B62-58EB4784CA9B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896372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7AC4BE-12B5-8B40-B409-EF4356BAD08B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A5CA8E-4A4E-E04C-9056-EEF6040BAD1B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892595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A7FA94B-2E9B-594D-9ACF-22AC4B3EBEFB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37429-6A1B-4D48-995C-AC7E711DA62C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4D82A5-C441-B140-BBE9-7507557C8ED8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3E2024-4AA4-7E4A-A612-BE04ADB826F7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293F5A-E0AA-F444-B46F-A63D7B3AB36F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9BEC05-A42F-6B4D-941C-876FD46E80E4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75EE316-46FA-A345-B1AE-FD063A8D62A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C65B41-B576-B84B-A868-F35A1728D3B2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C36FD7-FF18-334A-B3F2-55AC882F47EB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2FB4B5-2222-7545-B3F9-ADD6BE885113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2A8EA5-D47B-FA41-BB00-EFC5A158FFE0}"/>
                </a:ext>
              </a:extLst>
            </p:cNvPr>
            <p:cNvSpPr/>
            <p:nvPr/>
          </p:nvSpPr>
          <p:spPr>
            <a:xfrm>
              <a:off x="7082096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3CE355-A025-E54A-ADC8-82BC170E4F1C}"/>
                </a:ext>
              </a:extLst>
            </p:cNvPr>
            <p:cNvSpPr/>
            <p:nvPr/>
          </p:nvSpPr>
          <p:spPr>
            <a:xfrm>
              <a:off x="7082096" y="35014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ECA7F1F-0ACF-1B40-96B2-A3BA31D9331A}"/>
              </a:ext>
            </a:extLst>
          </p:cNvPr>
          <p:cNvSpPr/>
          <p:nvPr/>
        </p:nvSpPr>
        <p:spPr>
          <a:xfrm>
            <a:off x="6306675" y="349549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CC0F5A9-ED4A-A74C-9241-F8CA3CCEE646}"/>
              </a:ext>
            </a:extLst>
          </p:cNvPr>
          <p:cNvSpPr/>
          <p:nvPr/>
        </p:nvSpPr>
        <p:spPr>
          <a:xfrm>
            <a:off x="8364524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2A6B55-DAE9-7149-85C2-4B8534E258D3}"/>
              </a:ext>
            </a:extLst>
          </p:cNvPr>
          <p:cNvSpPr/>
          <p:nvPr/>
        </p:nvSpPr>
        <p:spPr>
          <a:xfrm>
            <a:off x="650561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C31207-634A-0F47-B7DA-AB1198C38258}"/>
              </a:ext>
            </a:extLst>
          </p:cNvPr>
          <p:cNvSpPr/>
          <p:nvPr/>
        </p:nvSpPr>
        <p:spPr>
          <a:xfrm>
            <a:off x="6438489" y="396283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pic>
        <p:nvPicPr>
          <p:cNvPr id="12290" name="Picture 2" descr="How to Draw R2-D2 from Star Wars - Really Easy Drawing Tutorial">
            <a:extLst>
              <a:ext uri="{FF2B5EF4-FFF2-40B4-BE49-F238E27FC236}">
                <a16:creationId xmlns:a16="http://schemas.microsoft.com/office/drawing/2014/main" id="{B8047056-18EF-6447-992A-4971B3589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77" y="2653431"/>
            <a:ext cx="866353" cy="86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098A23E3-4F48-B642-A769-5F12B5824EEC}"/>
              </a:ext>
            </a:extLst>
          </p:cNvPr>
          <p:cNvSpPr/>
          <p:nvPr/>
        </p:nvSpPr>
        <p:spPr>
          <a:xfrm>
            <a:off x="8298139" y="35212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FBEEFF-207B-F04F-A287-17C25DA1848F}"/>
              </a:ext>
            </a:extLst>
          </p:cNvPr>
          <p:cNvSpPr/>
          <p:nvPr/>
        </p:nvSpPr>
        <p:spPr>
          <a:xfrm>
            <a:off x="767243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762ADB-CE78-254C-BAEE-168A02765B9E}"/>
              </a:ext>
            </a:extLst>
          </p:cNvPr>
          <p:cNvSpPr/>
          <p:nvPr/>
        </p:nvSpPr>
        <p:spPr>
          <a:xfrm>
            <a:off x="9565056" y="354089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2FFD5D-F7A5-0240-B574-E2DD2521464B}"/>
              </a:ext>
            </a:extLst>
          </p:cNvPr>
          <p:cNvSpPr/>
          <p:nvPr/>
        </p:nvSpPr>
        <p:spPr>
          <a:xfrm>
            <a:off x="7688024" y="3952465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4B62BD6-1245-D341-BFF6-FA26B4BCF5A3}"/>
              </a:ext>
            </a:extLst>
          </p:cNvPr>
          <p:cNvSpPr/>
          <p:nvPr/>
        </p:nvSpPr>
        <p:spPr>
          <a:xfrm>
            <a:off x="7561450" y="2237972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36EFFBD-EF1D-CF44-973B-70EDA620C675}"/>
              </a:ext>
            </a:extLst>
          </p:cNvPr>
          <p:cNvSpPr/>
          <p:nvPr/>
        </p:nvSpPr>
        <p:spPr>
          <a:xfrm>
            <a:off x="7555423" y="2541206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Breeze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C3ECB60-3138-B64C-9969-9381B3FDF1DB}"/>
              </a:ext>
            </a:extLst>
          </p:cNvPr>
          <p:cNvSpPr/>
          <p:nvPr/>
        </p:nvSpPr>
        <p:spPr>
          <a:xfrm>
            <a:off x="8298139" y="225085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53C174F-2A33-DB40-971D-D0B73953254F}"/>
              </a:ext>
            </a:extLst>
          </p:cNvPr>
          <p:cNvSpPr/>
          <p:nvPr/>
        </p:nvSpPr>
        <p:spPr>
          <a:xfrm>
            <a:off x="7509374" y="2248658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604E13-6A33-B947-8A55-365C0C512553}"/>
              </a:ext>
            </a:extLst>
          </p:cNvPr>
          <p:cNvSpPr/>
          <p:nvPr/>
        </p:nvSpPr>
        <p:spPr>
          <a:xfrm>
            <a:off x="7841548" y="1463184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DCC1C25-30AC-4240-8E4A-DD79A889B77E}"/>
              </a:ext>
            </a:extLst>
          </p:cNvPr>
          <p:cNvSpPr/>
          <p:nvPr/>
        </p:nvSpPr>
        <p:spPr>
          <a:xfrm>
            <a:off x="9109129" y="2653431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89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0" grpId="0"/>
      <p:bldP spid="7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7A31-F42D-214A-977A-41FD872C4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inference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6439E9-0B22-CE4D-8E4D-8ED33E624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Entailment can be applied to derive conclusions, which is the process of </a:t>
            </a:r>
            <a:r>
              <a:rPr lang="en-US" b="1" dirty="0"/>
              <a:t>logical inference.</a:t>
            </a:r>
            <a:endParaRPr lang="en-US" dirty="0"/>
          </a:p>
          <a:p>
            <a:r>
              <a:rPr lang="en-US" dirty="0"/>
              <a:t>We can think about the consequences of a KB as a large set of additional sentences that are entailed given the sentences that have been added to the KB.</a:t>
            </a:r>
          </a:p>
          <a:p>
            <a:r>
              <a:rPr lang="en-US" dirty="0"/>
              <a:t>We would like to design </a:t>
            </a:r>
            <a:r>
              <a:rPr lang="en-US" b="1" dirty="0"/>
              <a:t>inference algorithms </a:t>
            </a:r>
            <a:r>
              <a:rPr lang="en-US" dirty="0"/>
              <a:t>to enumerate these sentences.  </a:t>
            </a:r>
          </a:p>
          <a:p>
            <a:r>
              <a:rPr lang="en-US" dirty="0"/>
              <a:t>When an inference algorithm </a:t>
            </a:r>
            <a:r>
              <a:rPr lang="en-US" b="1" dirty="0" err="1"/>
              <a:t>i</a:t>
            </a:r>
            <a:r>
              <a:rPr lang="en-US" dirty="0"/>
              <a:t> allows us to conclude that </a:t>
            </a:r>
            <a:r>
              <a:rPr lang="el-GR" dirty="0"/>
              <a:t>𝛂</a:t>
            </a:r>
            <a:r>
              <a:rPr lang="en-US" b="1" dirty="0"/>
              <a:t> </a:t>
            </a:r>
            <a:r>
              <a:rPr lang="en-US" dirty="0"/>
              <a:t>is true, then we write</a:t>
            </a:r>
          </a:p>
          <a:p>
            <a:r>
              <a:rPr lang="el-GR" dirty="0"/>
              <a:t>	</a:t>
            </a:r>
            <a:r>
              <a:rPr lang="en-US" b="1" dirty="0"/>
              <a:t>KB ⊢</a:t>
            </a:r>
            <a:r>
              <a:rPr lang="en-US" b="1" baseline="-25000" dirty="0" err="1"/>
              <a:t>i</a:t>
            </a:r>
            <a:r>
              <a:rPr lang="en-US" b="1" baseline="-25000" dirty="0"/>
              <a:t>  </a:t>
            </a:r>
            <a:r>
              <a:rPr lang="el-GR" dirty="0"/>
              <a:t>𝛂</a:t>
            </a:r>
            <a:endParaRPr lang="en-US" b="1" baseline="-25000" dirty="0"/>
          </a:p>
          <a:p>
            <a:r>
              <a:rPr lang="en-US" dirty="0"/>
              <a:t>“</a:t>
            </a:r>
            <a:r>
              <a:rPr lang="el-GR" dirty="0"/>
              <a:t>𝛂</a:t>
            </a:r>
            <a:r>
              <a:rPr lang="en-US" dirty="0"/>
              <a:t> is derived from </a:t>
            </a:r>
            <a:r>
              <a:rPr lang="en-US" b="1" dirty="0"/>
              <a:t>KB</a:t>
            </a:r>
            <a:r>
              <a:rPr lang="en-US" dirty="0"/>
              <a:t> by </a:t>
            </a:r>
            <a:r>
              <a:rPr lang="en-US" dirty="0" err="1"/>
              <a:t>i</a:t>
            </a:r>
            <a:r>
              <a:rPr lang="en-US" dirty="0"/>
              <a:t>”</a:t>
            </a:r>
            <a:endParaRPr lang="en-US" b="1" baseline="-25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29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62AE-5B8E-2E4E-9FB6-3EFAA24D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DFD9-4967-5C46-B0D9-AA2BF9B56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Atomic sentences </a:t>
            </a:r>
            <a:r>
              <a:rPr lang="en-US" dirty="0"/>
              <a:t>are represented with a single </a:t>
            </a:r>
            <a:r>
              <a:rPr lang="en-US" b="1" dirty="0"/>
              <a:t>propositional symbols</a:t>
            </a:r>
            <a:r>
              <a:rPr lang="en-US" dirty="0"/>
              <a:t>.</a:t>
            </a:r>
          </a:p>
          <a:p>
            <a:r>
              <a:rPr lang="en-US" dirty="0"/>
              <a:t>Propositional symbols </a:t>
            </a:r>
            <a:r>
              <a:rPr lang="en-US" b="1" dirty="0"/>
              <a:t>stand for a statement </a:t>
            </a:r>
            <a:r>
              <a:rPr lang="en-US" dirty="0"/>
              <a:t>that can be true or false.</a:t>
            </a:r>
          </a:p>
          <a:p>
            <a:endParaRPr lang="en-US" dirty="0"/>
          </a:p>
          <a:p>
            <a:r>
              <a:rPr lang="en-US" dirty="0"/>
              <a:t>For example, </a:t>
            </a:r>
            <a:r>
              <a:rPr lang="en-US" b="1" dirty="0"/>
              <a:t>W</a:t>
            </a:r>
            <a:r>
              <a:rPr lang="en-US" b="1" baseline="-25000" dirty="0"/>
              <a:t>1,3</a:t>
            </a:r>
            <a:r>
              <a:rPr lang="en-US" dirty="0"/>
              <a:t> is a propositional symbol that we choose to stand for </a:t>
            </a:r>
          </a:p>
          <a:p>
            <a:r>
              <a:rPr lang="en-US" dirty="0"/>
              <a:t>	“There is a </a:t>
            </a:r>
            <a:r>
              <a:rPr lang="en-US" dirty="0" err="1"/>
              <a:t>Wampa</a:t>
            </a:r>
            <a:r>
              <a:rPr lang="en-US" dirty="0"/>
              <a:t> at location [1,3]”</a:t>
            </a:r>
          </a:p>
          <a:p>
            <a:r>
              <a:rPr lang="en-US" dirty="0"/>
              <a:t>That statement can be true or false.</a:t>
            </a:r>
          </a:p>
          <a:p>
            <a:endParaRPr lang="en-US" dirty="0"/>
          </a:p>
          <a:p>
            <a:r>
              <a:rPr lang="en-US" dirty="0"/>
              <a:t>The symbol </a:t>
            </a:r>
            <a:r>
              <a:rPr lang="en-US" b="1" dirty="0" err="1"/>
              <a:t>FacingEast</a:t>
            </a:r>
            <a:r>
              <a:rPr lang="en-US" dirty="0"/>
              <a:t> could stand for “The agent is currently facing East”.</a:t>
            </a:r>
          </a:p>
        </p:txBody>
      </p:sp>
    </p:spTree>
    <p:extLst>
      <p:ext uri="{BB962C8B-B14F-4D97-AF65-F5344CB8AC3E}">
        <p14:creationId xmlns:p14="http://schemas.microsoft.com/office/powerpoint/2010/main" val="1883618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62AE-5B8E-2E4E-9FB6-3EFAA24D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DFD9-4967-5C46-B0D9-AA2BF9B56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Complex sentences </a:t>
            </a:r>
            <a:r>
              <a:rPr lang="en-US" dirty="0"/>
              <a:t>are constructed from simpler ones using parentheses and </a:t>
            </a:r>
            <a:r>
              <a:rPr lang="en-US" b="1" dirty="0"/>
              <a:t>logical connectives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5F99343-DA60-2644-986C-BEA1DF841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84602"/>
              </p:ext>
            </p:extLst>
          </p:nvPr>
        </p:nvGraphicFramePr>
        <p:xfrm>
          <a:off x="1729492" y="2632945"/>
          <a:ext cx="8061583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>
                  <a:extLst>
                    <a:ext uri="{9D8B030D-6E8A-4147-A177-3AD203B41FA5}">
                      <a16:colId xmlns:a16="http://schemas.microsoft.com/office/drawing/2014/main" val="2279668422"/>
                    </a:ext>
                  </a:extLst>
                </a:gridCol>
                <a:gridCol w="5691128">
                  <a:extLst>
                    <a:ext uri="{9D8B030D-6E8A-4147-A177-3AD203B41FA5}">
                      <a16:colId xmlns:a16="http://schemas.microsoft.com/office/drawing/2014/main" val="4276623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Logical Connective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172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¬ (not)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¬W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is the negation of </a:t>
                      </a:r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06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⋀ (and)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baseline="-25000" dirty="0"/>
                        <a:t> </a:t>
                      </a:r>
                      <a:r>
                        <a:rPr lang="en-US" b="1" dirty="0"/>
                        <a:t>⋀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P</a:t>
                      </a:r>
                      <a:r>
                        <a:rPr lang="en-US" b="1" baseline="-25000" dirty="0"/>
                        <a:t>3,1 </a:t>
                      </a:r>
                      <a:r>
                        <a:rPr lang="en-US" dirty="0"/>
                        <a:t>is called a conjunction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924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⋁ (or)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⋁ </a:t>
                      </a:r>
                      <a:r>
                        <a:rPr lang="en-US" b="1" dirty="0"/>
                        <a:t>P</a:t>
                      </a:r>
                      <a:r>
                        <a:rPr lang="en-US" b="1" baseline="-25000" dirty="0"/>
                        <a:t>3,1 </a:t>
                      </a:r>
                      <a:r>
                        <a:rPr lang="en-US" dirty="0"/>
                        <a:t>is called a disjunction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14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⟹  (implies)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⟹ </a:t>
                      </a:r>
                      <a:r>
                        <a:rPr lang="en-US" b="1" dirty="0"/>
                        <a:t>S</a:t>
                      </a:r>
                      <a:r>
                        <a:rPr lang="en-US" b="1" baseline="-25000" dirty="0"/>
                        <a:t>1,2 </a:t>
                      </a:r>
                      <a:r>
                        <a:rPr lang="en-US" dirty="0"/>
                        <a:t>is called an implication. </a:t>
                      </a:r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is its </a:t>
                      </a:r>
                      <a:r>
                        <a:rPr lang="en-US" b="1" dirty="0"/>
                        <a:t>premise or antecede </a:t>
                      </a:r>
                      <a:r>
                        <a:rPr lang="en-US" b="0" dirty="0"/>
                        <a:t>and 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S</a:t>
                      </a:r>
                      <a:r>
                        <a:rPr lang="en-US" b="1" baseline="-25000" dirty="0"/>
                        <a:t>1,2 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is its </a:t>
                      </a:r>
                      <a:r>
                        <a:rPr lang="en-US" b="1" dirty="0"/>
                        <a:t>conclusion or consequence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405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⇔ (if and only if)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dirty="0"/>
                        <a:t>⇔</a:t>
                      </a:r>
                      <a:r>
                        <a:rPr lang="en-US" b="1" dirty="0"/>
                        <a:t>¬W</a:t>
                      </a:r>
                      <a:r>
                        <a:rPr lang="en-US" b="1" baseline="-25000" dirty="0"/>
                        <a:t>3,4 </a:t>
                      </a:r>
                      <a:r>
                        <a:rPr lang="en-US" dirty="0"/>
                        <a:t>is called an biconditional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6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377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EA138-2705-EC4F-AF9A-88C73789D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72E2DC-BEC7-CF4E-9A95-49009E556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388" y="1189408"/>
            <a:ext cx="5987553" cy="17170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FDF37A-FD60-EF4D-8A00-C7491BAE2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1215"/>
            <a:ext cx="11957642" cy="192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48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4EED-6CA3-7440-8056-CCABE06A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5EF7C-8DCD-ED40-B77C-3D2EC28A4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05" y="838464"/>
            <a:ext cx="5375729" cy="2092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0A47C0-2E92-A249-BFD4-EE2AA820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676" y="2834798"/>
            <a:ext cx="7088321" cy="356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32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4EED-6CA3-7440-8056-CCABE06A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04B22-8207-6849-8613-890ACDE36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410" y="672026"/>
            <a:ext cx="5315972" cy="2162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51A758-F044-5146-A13A-A332B642F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93" y="2784451"/>
            <a:ext cx="8484413" cy="348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26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90C0-F363-C744-BED0-52178B3B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AB254-7DA6-2449-962B-0195CEBED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658" y="852523"/>
            <a:ext cx="5312256" cy="240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90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90C0-F363-C744-BED0-52178B3B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AB254-7DA6-2449-962B-0195CEBE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658" y="852523"/>
            <a:ext cx="5312256" cy="24092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F0123E-7A89-DA48-BACC-055DB0C77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638" y="3048096"/>
            <a:ext cx="8423226" cy="3053634"/>
          </a:xfrm>
          <a:prstGeom prst="rect">
            <a:avLst/>
          </a:prstGeom>
        </p:spPr>
      </p:pic>
      <p:sp>
        <p:nvSpPr>
          <p:cNvPr id="5" name="Google Shape;75;g92b3bf485b_0_0">
            <a:extLst>
              <a:ext uri="{FF2B5EF4-FFF2-40B4-BE49-F238E27FC236}">
                <a16:creationId xmlns:a16="http://schemas.microsoft.com/office/drawing/2014/main" id="{8117B817-CE73-4444-A643-9D2B353F186D}"/>
              </a:ext>
            </a:extLst>
          </p:cNvPr>
          <p:cNvSpPr/>
          <p:nvPr/>
        </p:nvSpPr>
        <p:spPr>
          <a:xfrm>
            <a:off x="7444334" y="2103808"/>
            <a:ext cx="3769097" cy="1786495"/>
          </a:xfrm>
          <a:prstGeom prst="wedgeRoundRectCallout">
            <a:avLst>
              <a:gd name="adj1" fmla="val -44346"/>
              <a:gd name="adj2" fmla="val 101497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Which of these scenarios did I lie in, or break my promise to you?</a:t>
            </a:r>
          </a:p>
        </p:txBody>
      </p:sp>
    </p:spTree>
    <p:extLst>
      <p:ext uri="{BB962C8B-B14F-4D97-AF65-F5344CB8AC3E}">
        <p14:creationId xmlns:p14="http://schemas.microsoft.com/office/powerpoint/2010/main" val="10915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DA34-5294-0345-BE06-734B215D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C9C23-D886-C74C-AEBD-2DCFC9932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Logic</a:t>
            </a:r>
            <a:r>
              <a:rPr lang="en-US" dirty="0"/>
              <a:t> can serve as a general class of </a:t>
            </a:r>
            <a:r>
              <a:rPr lang="en-US" b="1" dirty="0"/>
              <a:t>representations</a:t>
            </a:r>
            <a:r>
              <a:rPr lang="en-US" dirty="0"/>
              <a:t>.  </a:t>
            </a:r>
          </a:p>
          <a:p>
            <a:endParaRPr lang="en-US" dirty="0"/>
          </a:p>
          <a:p>
            <a:r>
              <a:rPr lang="en-US" dirty="0"/>
              <a:t>Today we will cover: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Knowledge 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Principles of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Propositional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Inference </a:t>
            </a:r>
            <a:r>
              <a:rPr lang="en-US" dirty="0" err="1"/>
              <a:t>algortihms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76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90C0-F363-C744-BED0-52178B3B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FEF2F4-9C57-F84E-A30A-37C73C4B9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199" y="1137177"/>
            <a:ext cx="6004719" cy="2367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8CE0E3-1A5B-394B-BF2B-3FFB1548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113" y="3655887"/>
            <a:ext cx="8527915" cy="2216194"/>
          </a:xfrm>
          <a:prstGeom prst="rect">
            <a:avLst/>
          </a:prstGeom>
        </p:spPr>
      </p:pic>
      <p:sp>
        <p:nvSpPr>
          <p:cNvPr id="6" name="Google Shape;75;g92b3bf485b_0_0">
            <a:extLst>
              <a:ext uri="{FF2B5EF4-FFF2-40B4-BE49-F238E27FC236}">
                <a16:creationId xmlns:a16="http://schemas.microsoft.com/office/drawing/2014/main" id="{6D65B731-8066-E642-8AD5-51ACD27D26B4}"/>
              </a:ext>
            </a:extLst>
          </p:cNvPr>
          <p:cNvSpPr/>
          <p:nvPr/>
        </p:nvSpPr>
        <p:spPr>
          <a:xfrm>
            <a:off x="6953464" y="340399"/>
            <a:ext cx="3669980" cy="893774"/>
          </a:xfrm>
          <a:prstGeom prst="wedgeRoundRectCallout">
            <a:avLst>
              <a:gd name="adj1" fmla="val -44346"/>
              <a:gd name="adj2" fmla="val 101497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Shorthand for P</a:t>
            </a:r>
            <a:r>
              <a:rPr lang="en-US" sz="2800" b="1" dirty="0"/>
              <a:t>⟹Q </a:t>
            </a:r>
            <a:r>
              <a:rPr lang="en-US" sz="2800" dirty="0"/>
              <a:t>⋀</a:t>
            </a:r>
            <a:r>
              <a:rPr lang="en-US" sz="2800" b="1" dirty="0"/>
              <a:t> Q⟹P</a:t>
            </a:r>
            <a:endParaRPr lang="en-US" sz="25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75;g92b3bf485b_0_0">
            <a:extLst>
              <a:ext uri="{FF2B5EF4-FFF2-40B4-BE49-F238E27FC236}">
                <a16:creationId xmlns:a16="http://schemas.microsoft.com/office/drawing/2014/main" id="{040B6741-4E11-C94F-9288-DAE9CE54F267}"/>
              </a:ext>
            </a:extLst>
          </p:cNvPr>
          <p:cNvSpPr/>
          <p:nvPr/>
        </p:nvSpPr>
        <p:spPr>
          <a:xfrm>
            <a:off x="7444334" y="2103809"/>
            <a:ext cx="3775973" cy="1031278"/>
          </a:xfrm>
          <a:prstGeom prst="wedgeRoundRectCallout">
            <a:avLst>
              <a:gd name="adj1" fmla="val -25410"/>
              <a:gd name="adj2" fmla="val 114164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Which of these scenarios did I lie in?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AE41D8-12B0-D043-AD8F-54BF360693E7}"/>
              </a:ext>
            </a:extLst>
          </p:cNvPr>
          <p:cNvSpPr/>
          <p:nvPr/>
        </p:nvSpPr>
        <p:spPr>
          <a:xfrm>
            <a:off x="1498791" y="5204517"/>
            <a:ext cx="8903368" cy="818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E6E6-AA0C-584B-9ECE-83143305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Knowledge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627AF-ABAE-AA42-94BA-B64EF5AD1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we’ve defined the </a:t>
            </a:r>
            <a:r>
              <a:rPr lang="en-US" b="1" dirty="0"/>
              <a:t>semantics </a:t>
            </a:r>
            <a:r>
              <a:rPr lang="en-US" dirty="0"/>
              <a:t>of propositional logic, we can construct a knowledge base for </a:t>
            </a:r>
            <a:r>
              <a:rPr lang="en-US" dirty="0" err="1"/>
              <a:t>Wampa</a:t>
            </a:r>
            <a:r>
              <a:rPr lang="en-US" dirty="0"/>
              <a:t> World.  Let’s start with a set of symbols for each location [</a:t>
            </a:r>
            <a:r>
              <a:rPr lang="en-US" dirty="0" err="1"/>
              <a:t>x,y</a:t>
            </a:r>
            <a:r>
              <a:rPr lang="en-US" dirty="0"/>
              <a:t>]: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</a:t>
            </a:r>
            <a:r>
              <a:rPr lang="en-US" baseline="-25000" dirty="0" err="1"/>
              <a:t>x,y</a:t>
            </a:r>
            <a:r>
              <a:rPr lang="en-US" dirty="0"/>
              <a:t> is true if there is a pit in [</a:t>
            </a:r>
            <a:r>
              <a:rPr lang="en-US" dirty="0" err="1"/>
              <a:t>x,y</a:t>
            </a:r>
            <a:r>
              <a:rPr lang="en-US" dirty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W</a:t>
            </a:r>
            <a:r>
              <a:rPr lang="en-US" baseline="-25000" dirty="0" err="1"/>
              <a:t>x,y</a:t>
            </a:r>
            <a:r>
              <a:rPr lang="en-US" dirty="0"/>
              <a:t> is true if there is a </a:t>
            </a:r>
            <a:r>
              <a:rPr lang="en-US" dirty="0" err="1"/>
              <a:t>Wampa</a:t>
            </a:r>
            <a:r>
              <a:rPr lang="en-US" dirty="0"/>
              <a:t> in [</a:t>
            </a:r>
            <a:r>
              <a:rPr lang="en-US" dirty="0" err="1"/>
              <a:t>x,y</a:t>
            </a:r>
            <a:r>
              <a:rPr lang="en-US" dirty="0"/>
              <a:t>], alive or dead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</a:t>
            </a:r>
            <a:r>
              <a:rPr lang="en-US" baseline="-25000" dirty="0" err="1"/>
              <a:t>x,y</a:t>
            </a:r>
            <a:r>
              <a:rPr lang="en-US" dirty="0"/>
              <a:t> is true if there is a breeze in [</a:t>
            </a:r>
            <a:r>
              <a:rPr lang="en-US" dirty="0" err="1"/>
              <a:t>x,y</a:t>
            </a:r>
            <a:r>
              <a:rPr lang="en-US" dirty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</a:t>
            </a:r>
            <a:r>
              <a:rPr lang="en-US" baseline="-25000" dirty="0" err="1"/>
              <a:t>x,y</a:t>
            </a:r>
            <a:r>
              <a:rPr lang="en-US" dirty="0"/>
              <a:t> is true if there is a stench in [</a:t>
            </a:r>
            <a:r>
              <a:rPr lang="en-US" dirty="0" err="1"/>
              <a:t>x,y</a:t>
            </a:r>
            <a:r>
              <a:rPr lang="en-US" dirty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L</a:t>
            </a:r>
            <a:r>
              <a:rPr lang="en-US" baseline="-25000" dirty="0" err="1"/>
              <a:t>x,y</a:t>
            </a:r>
            <a:r>
              <a:rPr lang="en-US" dirty="0"/>
              <a:t> is true if R2D2 is in location [</a:t>
            </a:r>
            <a:r>
              <a:rPr lang="en-US" dirty="0" err="1"/>
              <a:t>x,y</a:t>
            </a:r>
            <a:r>
              <a:rPr lang="en-US" dirty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976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E6E6-AA0C-584B-9ECE-83143305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Knowledge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627AF-ABAE-AA42-94BA-B64EF5AD1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73" y="1348547"/>
            <a:ext cx="5696327" cy="4793836"/>
          </a:xfrm>
        </p:spPr>
        <p:txBody>
          <a:bodyPr/>
          <a:lstStyle/>
          <a:p>
            <a:r>
              <a:rPr lang="en-US" dirty="0"/>
              <a:t>We can construct sentences out of these using our logical connectors.  We’ll label each sentence.</a:t>
            </a:r>
          </a:p>
          <a:p>
            <a:r>
              <a:rPr lang="en-US" dirty="0"/>
              <a:t>R1:  ¬ P</a:t>
            </a:r>
            <a:r>
              <a:rPr lang="en-US" baseline="-25000" dirty="0"/>
              <a:t>1,1</a:t>
            </a:r>
            <a:r>
              <a:rPr lang="en-US" dirty="0"/>
              <a:t> </a:t>
            </a:r>
          </a:p>
          <a:p>
            <a:r>
              <a:rPr lang="en-US" dirty="0"/>
              <a:t>R2:  B</a:t>
            </a:r>
            <a:r>
              <a:rPr lang="en-US" baseline="-25000" dirty="0"/>
              <a:t>1,1</a:t>
            </a:r>
            <a:r>
              <a:rPr lang="en-US" dirty="0"/>
              <a:t> ⇔ (P</a:t>
            </a:r>
            <a:r>
              <a:rPr lang="en-US" baseline="-25000" dirty="0"/>
              <a:t>1,2 </a:t>
            </a:r>
            <a:r>
              <a:rPr lang="en-US" dirty="0"/>
              <a:t>⋁ P</a:t>
            </a:r>
            <a:r>
              <a:rPr lang="en-US" baseline="-25000" dirty="0"/>
              <a:t>2,1</a:t>
            </a:r>
            <a:r>
              <a:rPr lang="en-US" dirty="0"/>
              <a:t> )</a:t>
            </a:r>
          </a:p>
          <a:p>
            <a:r>
              <a:rPr lang="en-US" dirty="0"/>
              <a:t>R3:  B</a:t>
            </a:r>
            <a:r>
              <a:rPr lang="en-US" baseline="-25000" dirty="0"/>
              <a:t>2,1</a:t>
            </a:r>
            <a:r>
              <a:rPr lang="en-US" dirty="0"/>
              <a:t> ⇔ (P</a:t>
            </a:r>
            <a:r>
              <a:rPr lang="en-US" baseline="-25000" dirty="0"/>
              <a:t>1,1 </a:t>
            </a:r>
            <a:r>
              <a:rPr lang="en-US" dirty="0"/>
              <a:t>⋁ P</a:t>
            </a:r>
            <a:r>
              <a:rPr lang="en-US" baseline="-25000" dirty="0"/>
              <a:t>2,2</a:t>
            </a:r>
            <a:r>
              <a:rPr lang="en-US" dirty="0"/>
              <a:t> ⋁ P</a:t>
            </a:r>
            <a:r>
              <a:rPr lang="en-US" baseline="-25000" dirty="0"/>
              <a:t>3,1</a:t>
            </a:r>
            <a:r>
              <a:rPr lang="en-US" dirty="0"/>
              <a:t> )</a:t>
            </a:r>
          </a:p>
          <a:p>
            <a:r>
              <a:rPr lang="en-US" b="1" dirty="0"/>
              <a:t>These are true of all </a:t>
            </a:r>
            <a:r>
              <a:rPr lang="en-US" b="1" dirty="0" err="1"/>
              <a:t>Wampa</a:t>
            </a:r>
            <a:r>
              <a:rPr lang="en-US" b="1" dirty="0"/>
              <a:t> Worlds.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F81FA-3170-3246-9223-CE790AF54EE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570E4-917B-7C44-A87A-3FF0AD8EF8A2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CBB61-FE79-154E-A2D7-AF5C70317983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3FEB2-AC1E-FA40-87D5-D1AE3CB7F749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7546A4-7F9F-4D47-A485-2941E966593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202234-F02E-CF46-8736-FCC7F5114C04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5824C-791C-0B44-B16C-450C0370383F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AC526-EA18-9945-BD07-B14B3BFD8151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9FCAE-C157-654A-878C-B71696798018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750B3A-8812-AE4A-BF70-7175EDFB29DC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B70BE0-5A21-8949-9DEF-89CDAB82F40F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C7A2D1-3770-D44D-9A6D-BAA475D30F79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EB5616-5F3D-2A4D-86A1-600AA9082D43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DE36EB-A97C-0949-AB57-E2360E9F9CC0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8A2238-87F7-1D49-9304-24B9158CA22F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5CF6F7-B002-234F-AF47-D9CA916558A7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7FB696-A2A5-0A4B-9A66-971A014303E7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C2191F-B0AB-974B-B9F9-E93FB24C8EDD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0D6028-87DF-C443-A9FE-C8EF798E3A6C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CA2442-0DEF-F942-91F5-049F19F018BF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7666DC5-C4A5-0F4D-AEDE-3A83B000493E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0C70C15-2B0F-8C4C-B265-51925CBCE440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6FF810A-4957-274A-AC26-2AA283B3E6BF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321133-867C-6740-AE7C-84A8362DA702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AB0BDB-AFBA-BA41-9430-287BB63C6454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822CD56-E3E5-B540-B4D3-B09D05A9D111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24D069-F7CC-1A4F-BE73-C3D94F7D1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173847"/>
              </p:ext>
            </p:extLst>
          </p:nvPr>
        </p:nvGraphicFramePr>
        <p:xfrm>
          <a:off x="9570228" y="143914"/>
          <a:ext cx="23704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>
                  <a:extLst>
                    <a:ext uri="{9D8B030D-6E8A-4147-A177-3AD203B41FA5}">
                      <a16:colId xmlns:a16="http://schemas.microsoft.com/office/drawing/2014/main" val="1177420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Logical Connective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17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¬ (not)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77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⋀ (and)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69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⋁ (or)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12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⟹  (implies)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20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⇔ (if and only if)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332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307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E6E6-AA0C-584B-9ECE-83143305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Knowledge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627AF-ABAE-AA42-94BA-B64EF5AD1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73" y="1348547"/>
            <a:ext cx="5696327" cy="4793836"/>
          </a:xfrm>
        </p:spPr>
        <p:txBody>
          <a:bodyPr/>
          <a:lstStyle/>
          <a:p>
            <a:r>
              <a:rPr lang="en-US" dirty="0"/>
              <a:t>We can construct sentences out of these using our logical connectors.  We’ll label each sentence.</a:t>
            </a:r>
          </a:p>
          <a:p>
            <a:r>
              <a:rPr lang="en-US" dirty="0"/>
              <a:t>R1:  ¬ P</a:t>
            </a:r>
            <a:r>
              <a:rPr lang="en-US" baseline="-25000" dirty="0"/>
              <a:t>1,1</a:t>
            </a:r>
            <a:r>
              <a:rPr lang="en-US" dirty="0"/>
              <a:t> </a:t>
            </a:r>
          </a:p>
          <a:p>
            <a:r>
              <a:rPr lang="en-US" dirty="0"/>
              <a:t>R2:  B</a:t>
            </a:r>
            <a:r>
              <a:rPr lang="en-US" baseline="-25000" dirty="0"/>
              <a:t>1,1</a:t>
            </a:r>
            <a:r>
              <a:rPr lang="en-US" dirty="0"/>
              <a:t> ⇔ (P</a:t>
            </a:r>
            <a:r>
              <a:rPr lang="en-US" baseline="-25000" dirty="0"/>
              <a:t>1,2 </a:t>
            </a:r>
            <a:r>
              <a:rPr lang="en-US" dirty="0"/>
              <a:t>⋁ P</a:t>
            </a:r>
            <a:r>
              <a:rPr lang="en-US" baseline="-25000" dirty="0"/>
              <a:t>2,1</a:t>
            </a:r>
            <a:r>
              <a:rPr lang="en-US" dirty="0"/>
              <a:t> )</a:t>
            </a:r>
          </a:p>
          <a:p>
            <a:r>
              <a:rPr lang="en-US" dirty="0"/>
              <a:t>R3:  B</a:t>
            </a:r>
            <a:r>
              <a:rPr lang="en-US" baseline="-25000" dirty="0"/>
              <a:t>2,1</a:t>
            </a:r>
            <a:r>
              <a:rPr lang="en-US" dirty="0"/>
              <a:t> ⇔ (P</a:t>
            </a:r>
            <a:r>
              <a:rPr lang="en-US" baseline="-25000" dirty="0"/>
              <a:t>1,1 </a:t>
            </a:r>
            <a:r>
              <a:rPr lang="en-US" dirty="0"/>
              <a:t>⋁ P</a:t>
            </a:r>
            <a:r>
              <a:rPr lang="en-US" baseline="-25000" dirty="0"/>
              <a:t>2,2</a:t>
            </a:r>
            <a:r>
              <a:rPr lang="en-US" dirty="0"/>
              <a:t> ⋁ P</a:t>
            </a:r>
            <a:r>
              <a:rPr lang="en-US" baseline="-25000" dirty="0"/>
              <a:t>3,1</a:t>
            </a:r>
            <a:r>
              <a:rPr lang="en-US" dirty="0"/>
              <a:t> )</a:t>
            </a:r>
            <a:endParaRPr lang="en-US" b="1" dirty="0"/>
          </a:p>
          <a:p>
            <a:r>
              <a:rPr lang="en-US" dirty="0"/>
              <a:t>What if we perceive the presence or absence of breeze in [1,1], [2,1]?</a:t>
            </a:r>
          </a:p>
          <a:p>
            <a:r>
              <a:rPr lang="en-US" dirty="0"/>
              <a:t>R4: ¬ B</a:t>
            </a:r>
            <a:r>
              <a:rPr lang="en-US" baseline="-25000" dirty="0"/>
              <a:t>1,1</a:t>
            </a:r>
            <a:r>
              <a:rPr lang="en-US" dirty="0"/>
              <a:t> </a:t>
            </a:r>
          </a:p>
          <a:p>
            <a:r>
              <a:rPr lang="en-US" dirty="0"/>
              <a:t>R5:  B</a:t>
            </a:r>
            <a:r>
              <a:rPr lang="en-US" baseline="-25000" dirty="0"/>
              <a:t>2,1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F81FA-3170-3246-9223-CE790AF54EE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570E4-917B-7C44-A87A-3FF0AD8EF8A2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CBB61-FE79-154E-A2D7-AF5C70317983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3FEB2-AC1E-FA40-87D5-D1AE3CB7F749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7546A4-7F9F-4D47-A485-2941E966593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202234-F02E-CF46-8736-FCC7F5114C04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5824C-791C-0B44-B16C-450C0370383F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AC526-EA18-9945-BD07-B14B3BFD8151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9FCAE-C157-654A-878C-B71696798018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750B3A-8812-AE4A-BF70-7175EDFB29DC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B70BE0-5A21-8949-9DEF-89CDAB82F40F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C7A2D1-3770-D44D-9A6D-BAA475D30F79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EB5616-5F3D-2A4D-86A1-600AA9082D43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DE36EB-A97C-0949-AB57-E2360E9F9CC0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8A2238-87F7-1D49-9304-24B9158CA22F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5CF6F7-B002-234F-AF47-D9CA916558A7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7FB696-A2A5-0A4B-9A66-971A014303E7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C2191F-B0AB-974B-B9F9-E93FB24C8EDD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0D6028-87DF-C443-A9FE-C8EF798E3A6C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CA2442-0DEF-F942-91F5-049F19F018BF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7666DC5-C4A5-0F4D-AEDE-3A83B000493E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0C70C15-2B0F-8C4C-B265-51925CBCE440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6FF810A-4957-274A-AC26-2AA283B3E6BF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321133-867C-6740-AE7C-84A8362DA702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AB0BDB-AFBA-BA41-9430-287BB63C6454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822CD56-E3E5-B540-B4D3-B09D05A9D111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24D069-F7CC-1A4F-BE73-C3D94F7D14A4}"/>
              </a:ext>
            </a:extLst>
          </p:cNvPr>
          <p:cNvGraphicFramePr>
            <a:graphicFrameLocks noGrp="1"/>
          </p:cNvGraphicFramePr>
          <p:nvPr/>
        </p:nvGraphicFramePr>
        <p:xfrm>
          <a:off x="9570228" y="143914"/>
          <a:ext cx="23704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>
                  <a:extLst>
                    <a:ext uri="{9D8B030D-6E8A-4147-A177-3AD203B41FA5}">
                      <a16:colId xmlns:a16="http://schemas.microsoft.com/office/drawing/2014/main" val="1177420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Logical Connective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17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¬ (not)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77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⋀ (and)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69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⋁ (or)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12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⟹  (implies)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20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⇔ (if and only if)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332917"/>
                  </a:ext>
                </a:extLst>
              </a:tr>
            </a:tbl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90E34470-8AF3-1847-ADAE-C3F4F6A1BD02}"/>
              </a:ext>
            </a:extLst>
          </p:cNvPr>
          <p:cNvSpPr/>
          <p:nvPr/>
        </p:nvSpPr>
        <p:spPr>
          <a:xfrm>
            <a:off x="7705479" y="5224005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Breeze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650225-5D3B-074D-A5C9-06FE69C7E376}"/>
              </a:ext>
            </a:extLst>
          </p:cNvPr>
          <p:cNvSpPr/>
          <p:nvPr/>
        </p:nvSpPr>
        <p:spPr>
          <a:xfrm>
            <a:off x="6262834" y="5224005"/>
            <a:ext cx="1298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Breeze</a:t>
            </a:r>
          </a:p>
        </p:txBody>
      </p:sp>
    </p:spTree>
    <p:extLst>
      <p:ext uri="{BB962C8B-B14F-4D97-AF65-F5344CB8AC3E}">
        <p14:creationId xmlns:p14="http://schemas.microsoft.com/office/powerpoint/2010/main" val="2614997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E6E6-AA0C-584B-9ECE-83143305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Knowledge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627AF-ABAE-AA42-94BA-B64EF5AD1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73" y="1348547"/>
            <a:ext cx="5696327" cy="4793836"/>
          </a:xfrm>
        </p:spPr>
        <p:txBody>
          <a:bodyPr/>
          <a:lstStyle/>
          <a:p>
            <a:r>
              <a:rPr lang="en-US" dirty="0"/>
              <a:t>We can construct sentences out of these using our logical connectors.  We’ll label each sentence.</a:t>
            </a:r>
          </a:p>
          <a:p>
            <a:r>
              <a:rPr lang="en-US" dirty="0"/>
              <a:t>R1:  ¬ P</a:t>
            </a:r>
            <a:r>
              <a:rPr lang="en-US" baseline="-25000" dirty="0"/>
              <a:t>1,1</a:t>
            </a:r>
            <a:r>
              <a:rPr lang="en-US" dirty="0"/>
              <a:t> </a:t>
            </a:r>
          </a:p>
          <a:p>
            <a:r>
              <a:rPr lang="en-US" dirty="0"/>
              <a:t>R2:  B</a:t>
            </a:r>
            <a:r>
              <a:rPr lang="en-US" baseline="-25000" dirty="0"/>
              <a:t>1,1</a:t>
            </a:r>
            <a:r>
              <a:rPr lang="en-US" dirty="0"/>
              <a:t> ⇔ (P</a:t>
            </a:r>
            <a:r>
              <a:rPr lang="en-US" baseline="-25000" dirty="0"/>
              <a:t>1,2 </a:t>
            </a:r>
            <a:r>
              <a:rPr lang="en-US" dirty="0"/>
              <a:t>⋁ P</a:t>
            </a:r>
            <a:r>
              <a:rPr lang="en-US" baseline="-25000" dirty="0"/>
              <a:t>2,1</a:t>
            </a:r>
            <a:r>
              <a:rPr lang="en-US" dirty="0"/>
              <a:t> )</a:t>
            </a:r>
          </a:p>
          <a:p>
            <a:r>
              <a:rPr lang="en-US" dirty="0"/>
              <a:t>R3:  B</a:t>
            </a:r>
            <a:r>
              <a:rPr lang="en-US" baseline="-25000" dirty="0"/>
              <a:t>2,1</a:t>
            </a:r>
            <a:r>
              <a:rPr lang="en-US" dirty="0"/>
              <a:t> ⇔ (P</a:t>
            </a:r>
            <a:r>
              <a:rPr lang="en-US" baseline="-25000" dirty="0"/>
              <a:t>1,1 </a:t>
            </a:r>
            <a:r>
              <a:rPr lang="en-US" dirty="0"/>
              <a:t>⋁ P</a:t>
            </a:r>
            <a:r>
              <a:rPr lang="en-US" baseline="-25000" dirty="0"/>
              <a:t>2,2</a:t>
            </a:r>
            <a:r>
              <a:rPr lang="en-US" dirty="0"/>
              <a:t> ⋁ P</a:t>
            </a:r>
            <a:r>
              <a:rPr lang="en-US" baseline="-25000" dirty="0"/>
              <a:t>3,1</a:t>
            </a:r>
            <a:r>
              <a:rPr lang="en-US" dirty="0"/>
              <a:t> )</a:t>
            </a:r>
            <a:endParaRPr lang="en-US" b="1" dirty="0"/>
          </a:p>
          <a:p>
            <a:r>
              <a:rPr lang="en-US" dirty="0"/>
              <a:t>R4: ¬ B</a:t>
            </a:r>
            <a:r>
              <a:rPr lang="en-US" baseline="-25000" dirty="0"/>
              <a:t>1,1</a:t>
            </a:r>
            <a:r>
              <a:rPr lang="en-US" dirty="0"/>
              <a:t> </a:t>
            </a:r>
          </a:p>
          <a:p>
            <a:r>
              <a:rPr lang="en-US" dirty="0"/>
              <a:t>R5:  B</a:t>
            </a:r>
            <a:r>
              <a:rPr lang="en-US" baseline="-25000" dirty="0"/>
              <a:t>2,1</a:t>
            </a:r>
          </a:p>
          <a:p>
            <a:r>
              <a:rPr lang="en-US" dirty="0"/>
              <a:t>Can mechanically combine the sentences in our KB to prove that a pit exists at any location?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F81FA-3170-3246-9223-CE790AF54EE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570E4-917B-7C44-A87A-3FF0AD8EF8A2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CBB61-FE79-154E-A2D7-AF5C70317983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3FEB2-AC1E-FA40-87D5-D1AE3CB7F749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7546A4-7F9F-4D47-A485-2941E966593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202234-F02E-CF46-8736-FCC7F5114C04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5824C-791C-0B44-B16C-450C0370383F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AC526-EA18-9945-BD07-B14B3BFD8151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9FCAE-C157-654A-878C-B71696798018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750B3A-8812-AE4A-BF70-7175EDFB29DC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B70BE0-5A21-8949-9DEF-89CDAB82F40F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C7A2D1-3770-D44D-9A6D-BAA475D30F79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EB5616-5F3D-2A4D-86A1-600AA9082D43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DE36EB-A97C-0949-AB57-E2360E9F9CC0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8A2238-87F7-1D49-9304-24B9158CA22F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5CF6F7-B002-234F-AF47-D9CA916558A7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7FB696-A2A5-0A4B-9A66-971A014303E7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C2191F-B0AB-974B-B9F9-E93FB24C8EDD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0D6028-87DF-C443-A9FE-C8EF798E3A6C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CA2442-0DEF-F942-91F5-049F19F018BF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7666DC5-C4A5-0F4D-AEDE-3A83B000493E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0C70C15-2B0F-8C4C-B265-51925CBCE440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6FF810A-4957-274A-AC26-2AA283B3E6BF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321133-867C-6740-AE7C-84A8362DA702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AB0BDB-AFBA-BA41-9430-287BB63C6454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822CD56-E3E5-B540-B4D3-B09D05A9D111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24D069-F7CC-1A4F-BE73-C3D94F7D14A4}"/>
              </a:ext>
            </a:extLst>
          </p:cNvPr>
          <p:cNvGraphicFramePr>
            <a:graphicFrameLocks noGrp="1"/>
          </p:cNvGraphicFramePr>
          <p:nvPr/>
        </p:nvGraphicFramePr>
        <p:xfrm>
          <a:off x="9570228" y="143914"/>
          <a:ext cx="23704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>
                  <a:extLst>
                    <a:ext uri="{9D8B030D-6E8A-4147-A177-3AD203B41FA5}">
                      <a16:colId xmlns:a16="http://schemas.microsoft.com/office/drawing/2014/main" val="1177420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Logical Connective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17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¬ (not)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77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⋀ (and)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69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⋁ (or)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12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⟹  (implies)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20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⇔ (if and only if)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332917"/>
                  </a:ext>
                </a:extLst>
              </a:tr>
            </a:tbl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90E34470-8AF3-1847-ADAE-C3F4F6A1BD02}"/>
              </a:ext>
            </a:extLst>
          </p:cNvPr>
          <p:cNvSpPr/>
          <p:nvPr/>
        </p:nvSpPr>
        <p:spPr>
          <a:xfrm>
            <a:off x="7705479" y="5224005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Breeze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650225-5D3B-074D-A5C9-06FE69C7E376}"/>
              </a:ext>
            </a:extLst>
          </p:cNvPr>
          <p:cNvSpPr/>
          <p:nvPr/>
        </p:nvSpPr>
        <p:spPr>
          <a:xfrm>
            <a:off x="6262834" y="5224005"/>
            <a:ext cx="1298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Breeze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394521-8711-1C43-AA86-FF78EFC630BC}"/>
              </a:ext>
            </a:extLst>
          </p:cNvPr>
          <p:cNvSpPr/>
          <p:nvPr/>
        </p:nvSpPr>
        <p:spPr>
          <a:xfrm>
            <a:off x="6548590" y="3957086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60D719-B480-3E40-8629-43763271D051}"/>
              </a:ext>
            </a:extLst>
          </p:cNvPr>
          <p:cNvSpPr/>
          <p:nvPr/>
        </p:nvSpPr>
        <p:spPr>
          <a:xfrm>
            <a:off x="7907395" y="4920758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28CBF9-6DC4-9946-9D61-6DB1F4AC4E9E}"/>
              </a:ext>
            </a:extLst>
          </p:cNvPr>
          <p:cNvSpPr/>
          <p:nvPr/>
        </p:nvSpPr>
        <p:spPr>
          <a:xfrm>
            <a:off x="9161413" y="5235449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32EA44-E356-C44D-ADE4-FCC65CCF5BF5}"/>
              </a:ext>
            </a:extLst>
          </p:cNvPr>
          <p:cNvSpPr/>
          <p:nvPr/>
        </p:nvSpPr>
        <p:spPr>
          <a:xfrm>
            <a:off x="7842211" y="3953618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</a:p>
        </p:txBody>
      </p:sp>
    </p:spTree>
    <p:extLst>
      <p:ext uri="{BB962C8B-B14F-4D97-AF65-F5344CB8AC3E}">
        <p14:creationId xmlns:p14="http://schemas.microsoft.com/office/powerpoint/2010/main" val="87852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E6E6-AA0C-584B-9ECE-83143305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and Proofs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853AF61D-8B5A-974C-AB58-949EB830B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Inference Rules </a:t>
            </a:r>
            <a:r>
              <a:rPr lang="en-US" dirty="0"/>
              <a:t>can be used to derive proofs.</a:t>
            </a:r>
          </a:p>
          <a:p>
            <a:endParaRPr lang="en-US" dirty="0"/>
          </a:p>
          <a:p>
            <a:r>
              <a:rPr lang="en-US" dirty="0"/>
              <a:t>The best-known inference rule is Modus Ponens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BDDE81-494E-8346-9465-487214F2E6B8}"/>
              </a:ext>
            </a:extLst>
          </p:cNvPr>
          <p:cNvSpPr/>
          <p:nvPr/>
        </p:nvSpPr>
        <p:spPr>
          <a:xfrm>
            <a:off x="4877397" y="2659559"/>
            <a:ext cx="12186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u="sng" dirty="0"/>
              <a:t>𝛂⟹</a:t>
            </a:r>
            <a:r>
              <a:rPr lang="en-US" sz="2200" b="1" u="sng" dirty="0"/>
              <a:t>β, </a:t>
            </a:r>
            <a:r>
              <a:rPr lang="en-US" sz="2200" u="sng" dirty="0"/>
              <a:t>𝛂</a:t>
            </a:r>
          </a:p>
          <a:p>
            <a:pPr algn="ctr"/>
            <a:r>
              <a:rPr lang="en-US" sz="2200" b="1" dirty="0"/>
              <a:t>β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3151AE2-D12B-6743-85B2-443234389C4C}"/>
              </a:ext>
            </a:extLst>
          </p:cNvPr>
          <p:cNvSpPr/>
          <p:nvPr/>
        </p:nvSpPr>
        <p:spPr>
          <a:xfrm>
            <a:off x="3645762" y="4159496"/>
            <a:ext cx="75533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u="sng" dirty="0"/>
              <a:t>𝛂</a:t>
            </a:r>
            <a:r>
              <a:rPr lang="en-US" sz="2400" u="sng" dirty="0"/>
              <a:t>⋀</a:t>
            </a:r>
            <a:r>
              <a:rPr lang="en-US" sz="2200" b="1" u="sng" dirty="0"/>
              <a:t>β</a:t>
            </a:r>
            <a:endParaRPr lang="en-US" sz="2200" u="sng" dirty="0"/>
          </a:p>
          <a:p>
            <a:pPr algn="ctr"/>
            <a:r>
              <a:rPr lang="en-US" sz="2200" dirty="0"/>
              <a:t>𝛂</a:t>
            </a:r>
            <a:endParaRPr lang="en-US" sz="2200" b="1" dirty="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07AC12A3-FF3A-5E41-9F0A-C0AADC5D867D}"/>
              </a:ext>
            </a:extLst>
          </p:cNvPr>
          <p:cNvGraphicFramePr>
            <a:graphicFrameLocks noGrp="1"/>
          </p:cNvGraphicFramePr>
          <p:nvPr/>
        </p:nvGraphicFramePr>
        <p:xfrm>
          <a:off x="9570228" y="143914"/>
          <a:ext cx="23704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>
                  <a:extLst>
                    <a:ext uri="{9D8B030D-6E8A-4147-A177-3AD203B41FA5}">
                      <a16:colId xmlns:a16="http://schemas.microsoft.com/office/drawing/2014/main" val="1177420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Logical Connective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17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¬ (not)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77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⋀ (and)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69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⋁ (or)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12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⟹  (implies)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20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⇔ (if and only if)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332917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5D56C783-B8DC-594B-A3FE-68FDCC323431}"/>
              </a:ext>
            </a:extLst>
          </p:cNvPr>
          <p:cNvSpPr/>
          <p:nvPr/>
        </p:nvSpPr>
        <p:spPr>
          <a:xfrm>
            <a:off x="4528904" y="4159495"/>
            <a:ext cx="267092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u="sng" dirty="0"/>
              <a:t>𝛂</a:t>
            </a:r>
            <a:r>
              <a:rPr lang="en-US" sz="2400" u="sng" dirty="0"/>
              <a:t> ⇔ </a:t>
            </a:r>
            <a:r>
              <a:rPr lang="en-US" sz="2200" b="1" u="sng" dirty="0"/>
              <a:t>β</a:t>
            </a:r>
            <a:endParaRPr lang="en-US" sz="2200" dirty="0"/>
          </a:p>
          <a:p>
            <a:pPr algn="ctr"/>
            <a:r>
              <a:rPr lang="en-US" sz="2200" dirty="0"/>
              <a:t>(𝛂</a:t>
            </a:r>
            <a:r>
              <a:rPr lang="en-US" sz="2000" b="1" dirty="0"/>
              <a:t> </a:t>
            </a:r>
            <a:r>
              <a:rPr lang="en-US" sz="2000" dirty="0"/>
              <a:t>⟹ </a:t>
            </a:r>
            <a:r>
              <a:rPr lang="en-US" sz="2000" b="1" dirty="0"/>
              <a:t>β)</a:t>
            </a:r>
            <a:r>
              <a:rPr lang="en-US" sz="2000" dirty="0"/>
              <a:t> ⋀ </a:t>
            </a:r>
            <a:r>
              <a:rPr lang="en-US" sz="2800" dirty="0"/>
              <a:t>(</a:t>
            </a:r>
            <a:r>
              <a:rPr lang="en-US" sz="2800" b="1" dirty="0"/>
              <a:t>β </a:t>
            </a:r>
            <a:r>
              <a:rPr lang="en-US" sz="2400" dirty="0"/>
              <a:t>⟹ 𝛂</a:t>
            </a:r>
            <a:r>
              <a:rPr lang="en-US" sz="2400" b="1" dirty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643314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E6E6-AA0C-584B-9ECE-83143305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and Proofs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853AF61D-8B5A-974C-AB58-949EB830B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Inference Rules </a:t>
            </a:r>
            <a:r>
              <a:rPr lang="en-US" dirty="0"/>
              <a:t>can be used to derive proofs.</a:t>
            </a:r>
          </a:p>
          <a:p>
            <a:endParaRPr lang="en-US" dirty="0"/>
          </a:p>
          <a:p>
            <a:r>
              <a:rPr lang="en-US" dirty="0"/>
              <a:t>The best-known inference rule is Modus Ponens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BDDE81-494E-8346-9465-487214F2E6B8}"/>
              </a:ext>
            </a:extLst>
          </p:cNvPr>
          <p:cNvSpPr/>
          <p:nvPr/>
        </p:nvSpPr>
        <p:spPr>
          <a:xfrm>
            <a:off x="4877397" y="2659559"/>
            <a:ext cx="12186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u="sng" dirty="0"/>
              <a:t>𝛂⟹</a:t>
            </a:r>
            <a:r>
              <a:rPr lang="en-US" sz="2200" b="1" u="sng" dirty="0"/>
              <a:t>β, </a:t>
            </a:r>
            <a:r>
              <a:rPr lang="en-US" sz="2200" u="sng" dirty="0"/>
              <a:t>𝛂</a:t>
            </a:r>
          </a:p>
          <a:p>
            <a:pPr algn="ctr"/>
            <a:r>
              <a:rPr lang="en-US" sz="2200" b="1" dirty="0"/>
              <a:t>β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3151AE2-D12B-6743-85B2-443234389C4C}"/>
              </a:ext>
            </a:extLst>
          </p:cNvPr>
          <p:cNvSpPr/>
          <p:nvPr/>
        </p:nvSpPr>
        <p:spPr>
          <a:xfrm>
            <a:off x="3645762" y="4159496"/>
            <a:ext cx="75533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u="sng" dirty="0"/>
              <a:t>𝛂</a:t>
            </a:r>
            <a:r>
              <a:rPr lang="en-US" sz="2400" u="sng" dirty="0"/>
              <a:t>⋀</a:t>
            </a:r>
            <a:r>
              <a:rPr lang="en-US" sz="2200" b="1" u="sng" dirty="0"/>
              <a:t>β</a:t>
            </a:r>
            <a:endParaRPr lang="en-US" sz="2200" u="sng" dirty="0"/>
          </a:p>
          <a:p>
            <a:pPr algn="ctr"/>
            <a:r>
              <a:rPr lang="en-US" sz="2200" dirty="0"/>
              <a:t>𝛂</a:t>
            </a:r>
            <a:endParaRPr lang="en-US" sz="2200" b="1" dirty="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07AC12A3-FF3A-5E41-9F0A-C0AADC5D867D}"/>
              </a:ext>
            </a:extLst>
          </p:cNvPr>
          <p:cNvGraphicFramePr>
            <a:graphicFrameLocks noGrp="1"/>
          </p:cNvGraphicFramePr>
          <p:nvPr/>
        </p:nvGraphicFramePr>
        <p:xfrm>
          <a:off x="9570228" y="143914"/>
          <a:ext cx="23704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>
                  <a:extLst>
                    <a:ext uri="{9D8B030D-6E8A-4147-A177-3AD203B41FA5}">
                      <a16:colId xmlns:a16="http://schemas.microsoft.com/office/drawing/2014/main" val="1177420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Logical Connective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17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¬ (not)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77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⋀ (and)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69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⋁ (or)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12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⟹  (implies)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20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⇔ (if and only if)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332917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5D56C783-B8DC-594B-A3FE-68FDCC323431}"/>
              </a:ext>
            </a:extLst>
          </p:cNvPr>
          <p:cNvSpPr/>
          <p:nvPr/>
        </p:nvSpPr>
        <p:spPr>
          <a:xfrm>
            <a:off x="5814564" y="4113329"/>
            <a:ext cx="267092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u="sng" dirty="0"/>
              <a:t>𝛂</a:t>
            </a:r>
            <a:r>
              <a:rPr lang="en-US" sz="2400" u="sng" dirty="0"/>
              <a:t> ⇔ </a:t>
            </a:r>
            <a:r>
              <a:rPr lang="en-US" sz="2200" b="1" u="sng" dirty="0"/>
              <a:t>β</a:t>
            </a:r>
            <a:endParaRPr lang="en-US" sz="2200" dirty="0"/>
          </a:p>
          <a:p>
            <a:pPr algn="ctr"/>
            <a:r>
              <a:rPr lang="en-US" sz="2200" dirty="0"/>
              <a:t>(𝛂</a:t>
            </a:r>
            <a:r>
              <a:rPr lang="en-US" sz="2000" b="1" dirty="0"/>
              <a:t> </a:t>
            </a:r>
            <a:r>
              <a:rPr lang="en-US" sz="2000" dirty="0"/>
              <a:t>⟹ </a:t>
            </a:r>
            <a:r>
              <a:rPr lang="en-US" sz="2000" b="1" dirty="0"/>
              <a:t>β)</a:t>
            </a:r>
            <a:r>
              <a:rPr lang="en-US" sz="2000" dirty="0"/>
              <a:t> ⋀ </a:t>
            </a:r>
            <a:r>
              <a:rPr lang="en-US" sz="2800" dirty="0"/>
              <a:t>(</a:t>
            </a:r>
            <a:r>
              <a:rPr lang="en-US" sz="2800" b="1" dirty="0"/>
              <a:t>β </a:t>
            </a:r>
            <a:r>
              <a:rPr lang="en-US" sz="2400" dirty="0"/>
              <a:t>⟹ 𝛂</a:t>
            </a:r>
            <a:r>
              <a:rPr lang="en-US" sz="2400" b="1" dirty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17569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D759-F2C9-CB4B-AC91-0F0A5302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Knowledge-based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B1CA5-C525-224C-A4F4-B02388D90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central component of a knowledge-based agent is a </a:t>
            </a:r>
            <a:r>
              <a:rPr lang="en-US" b="1" dirty="0"/>
              <a:t>knowledge base</a:t>
            </a:r>
            <a:r>
              <a:rPr lang="en-US" dirty="0"/>
              <a:t> or KB.</a:t>
            </a:r>
          </a:p>
          <a:p>
            <a:endParaRPr lang="en-US" dirty="0"/>
          </a:p>
          <a:p>
            <a:r>
              <a:rPr lang="en-US" dirty="0"/>
              <a:t>A KB contains a set of </a:t>
            </a:r>
            <a:r>
              <a:rPr lang="en-US" b="1" dirty="0"/>
              <a:t>sentence</a:t>
            </a:r>
            <a:r>
              <a:rPr lang="en-US" dirty="0"/>
              <a:t> that are written in a </a:t>
            </a:r>
            <a:r>
              <a:rPr lang="en-US" b="1" dirty="0"/>
              <a:t>knowledge representation language.  </a:t>
            </a:r>
            <a:r>
              <a:rPr lang="en-US" dirty="0"/>
              <a:t>The sentence contains some assertion about the world. 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Google Shape;86;g92b3bf485b_0_0">
            <a:extLst>
              <a:ext uri="{FF2B5EF4-FFF2-40B4-BE49-F238E27FC236}">
                <a16:creationId xmlns:a16="http://schemas.microsoft.com/office/drawing/2014/main" id="{D971C9B4-6D37-6D42-8536-85F09A5110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042457"/>
              </p:ext>
            </p:extLst>
          </p:nvPr>
        </p:nvGraphicFramePr>
        <p:xfrm>
          <a:off x="703499" y="2924179"/>
          <a:ext cx="10346474" cy="34295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7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3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6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latin typeface="+mn-lt"/>
                          <a:ea typeface="Open Sans"/>
                          <a:cs typeface="Open Sans"/>
                          <a:sym typeface="Open Sans"/>
                        </a:rPr>
                        <a:t>Natural language sentences</a:t>
                      </a:r>
                      <a:endParaRPr sz="1600"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37066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latin typeface="+mn-lt"/>
                          <a:ea typeface="Open Sans"/>
                          <a:cs typeface="Open Sans"/>
                          <a:sym typeface="Open Sans"/>
                        </a:rPr>
                        <a:t>Knowledge representation language sentence</a:t>
                      </a:r>
                      <a:endParaRPr sz="1600"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3706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4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/>
                        <a:t>Hoth</a:t>
                      </a:r>
                      <a:r>
                        <a:rPr lang="en-US" i="1" dirty="0"/>
                        <a:t> is a planet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  <a:cs typeface="Roboto Mono"/>
                          <a:sym typeface="Roboto Mono"/>
                        </a:rPr>
                        <a:t>planet(</a:t>
                      </a: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  <a:cs typeface="Roboto Mono"/>
                          <a:sym typeface="Roboto Mono"/>
                        </a:rPr>
                        <a:t>hoth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  <a:cs typeface="Roboto Mono"/>
                          <a:sym typeface="Roboto Mono"/>
                        </a:rPr>
                        <a:t>) </a:t>
                      </a:r>
                      <a:endParaRPr dirty="0">
                        <a:latin typeface="Andale Mono" panose="020B0509000000000004" pitchFamily="49" charset="0"/>
                        <a:ea typeface="Apple Color Emoji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/>
                        <a:t>Hoth</a:t>
                      </a:r>
                      <a:r>
                        <a:rPr lang="en-US" i="1" dirty="0"/>
                        <a:t> is habitable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habitable(</a:t>
                      </a: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</a:rPr>
                        <a:t>hoth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Andale Mono" panose="020B0509000000000004" pitchFamily="49" charset="0"/>
                        <a:ea typeface="Apple Color Emoji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/>
                        <a:t>Hoth</a:t>
                      </a:r>
                      <a:r>
                        <a:rPr lang="en-US" i="1" dirty="0"/>
                        <a:t> is far from its sun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</a:rPr>
                        <a:t>far_from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(</a:t>
                      </a: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</a:rPr>
                        <a:t>hoth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, sol) </a:t>
                      </a:r>
                      <a:endParaRPr dirty="0">
                        <a:latin typeface="Andale Mono" panose="020B0509000000000004" pitchFamily="49" charset="0"/>
                        <a:ea typeface="Apple Color Emoji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191729"/>
                  </a:ext>
                </a:extLst>
              </a:tr>
              <a:tr h="9794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If a planet is far from its sun then it is cold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planet(x) and sun(y) and </a:t>
                      </a: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</a:rPr>
                        <a:t>far_from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(</a:t>
                      </a: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</a:rPr>
                        <a:t>x,y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) </a:t>
                      </a:r>
                      <a:r>
                        <a:rPr lang="en-US" sz="2200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→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cold(x)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Andale Mono" panose="020B0509000000000004" pitchFamily="49" charset="0"/>
                        <a:ea typeface="Apple Color Emoji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199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708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76AD-6745-1F49-BD50-27A86AB3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F17EA-A8ED-AB4A-95EB-76E53A85F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kinds of sentences: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Axioms</a:t>
            </a:r>
            <a:r>
              <a:rPr lang="en-US" dirty="0"/>
              <a:t>  – a sentence that is given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Derived sentences </a:t>
            </a:r>
            <a:r>
              <a:rPr lang="en-US" dirty="0"/>
              <a:t>– a new sentence that is derived from others sentences </a:t>
            </a:r>
          </a:p>
          <a:p>
            <a:r>
              <a:rPr lang="en-US" dirty="0"/>
              <a:t>The process of deriving new sentences from old sentences is called </a:t>
            </a:r>
            <a:r>
              <a:rPr lang="en-US" b="1" dirty="0"/>
              <a:t>inference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 KB can initially contain some </a:t>
            </a:r>
            <a:r>
              <a:rPr lang="en-US" b="1" dirty="0"/>
              <a:t>background information </a:t>
            </a:r>
            <a:r>
              <a:rPr lang="en-US" dirty="0"/>
              <a:t>about the world, and a knowledge-based agent can add to the information in the KB through its observations of the world.</a:t>
            </a:r>
          </a:p>
          <a:p>
            <a:endParaRPr lang="en-US" dirty="0"/>
          </a:p>
          <a:p>
            <a:r>
              <a:rPr lang="en-US" dirty="0"/>
              <a:t>In addition to asserting new knowledge into its KB, a knowledge-based agent can also query the KB and ask it to derive new knowledge in order to select what action it should take. </a:t>
            </a:r>
          </a:p>
        </p:txBody>
      </p:sp>
    </p:spTree>
    <p:extLst>
      <p:ext uri="{BB962C8B-B14F-4D97-AF65-F5344CB8AC3E}">
        <p14:creationId xmlns:p14="http://schemas.microsoft.com/office/powerpoint/2010/main" val="1944354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23347836-9326-4DAF-ABE5-62F63E755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</p:spPr>
        <p:txBody>
          <a:bodyPr/>
          <a:lstStyle/>
          <a:p>
            <a:r>
              <a:rPr lang="en-US" dirty="0"/>
              <a:t>Hunt the </a:t>
            </a:r>
            <a:r>
              <a:rPr lang="en-US" dirty="0" err="1"/>
              <a:t>Wampas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D00AA-3A74-7A47-A947-2F78A6872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" r="1" b="1"/>
          <a:stretch/>
        </p:blipFill>
        <p:spPr bwMode="auto">
          <a:xfrm>
            <a:off x="399673" y="1348547"/>
            <a:ext cx="10515600" cy="479383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55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917A17DC-B4B0-4140-A0E8-0F92BC6D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</p:spPr>
        <p:txBody>
          <a:bodyPr anchor="ctr">
            <a:normAutofit/>
          </a:bodyPr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137" name="Content Placeholder 2">
            <a:extLst>
              <a:ext uri="{FF2B5EF4-FFF2-40B4-BE49-F238E27FC236}">
                <a16:creationId xmlns:a16="http://schemas.microsoft.com/office/drawing/2014/main" id="{30107046-42A9-4116-97CD-60E69DC64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Our </a:t>
            </a:r>
            <a:r>
              <a:rPr lang="en-US" b="1" dirty="0"/>
              <a:t>knowledge-based agent</a:t>
            </a:r>
            <a:r>
              <a:rPr lang="en-US" dirty="0"/>
              <a:t>, R2D2, explores </a:t>
            </a:r>
            <a:r>
              <a:rPr lang="en-US" b="1" dirty="0"/>
              <a:t>a cave </a:t>
            </a:r>
            <a:r>
              <a:rPr lang="en-US" dirty="0"/>
              <a:t>consisting of </a:t>
            </a:r>
            <a:r>
              <a:rPr lang="en-US" b="1" dirty="0"/>
              <a:t>rooms</a:t>
            </a:r>
            <a:r>
              <a:rPr lang="en-US" dirty="0"/>
              <a:t> connected by passageways.</a:t>
            </a:r>
          </a:p>
          <a:p>
            <a:r>
              <a:rPr lang="en-US" dirty="0"/>
              <a:t>Lurking somewhere in the cave is the </a:t>
            </a:r>
            <a:r>
              <a:rPr lang="en-US" b="1" dirty="0" err="1"/>
              <a:t>Wampa</a:t>
            </a:r>
            <a:r>
              <a:rPr lang="en-US" dirty="0"/>
              <a:t>, a beast that eats any agent that enters its room. </a:t>
            </a:r>
          </a:p>
          <a:p>
            <a:r>
              <a:rPr lang="en-US" dirty="0"/>
              <a:t>Some rooms contain bottomless </a:t>
            </a:r>
            <a:r>
              <a:rPr lang="en-US" b="1" dirty="0"/>
              <a:t>pits</a:t>
            </a:r>
            <a:r>
              <a:rPr lang="en-US" dirty="0"/>
              <a:t> that trap any agent that wanders into the room. </a:t>
            </a:r>
          </a:p>
          <a:p>
            <a:r>
              <a:rPr lang="en-US" dirty="0"/>
              <a:t>In one room is master </a:t>
            </a:r>
            <a:r>
              <a:rPr lang="en-US" b="1" dirty="0"/>
              <a:t>Luke</a:t>
            </a:r>
            <a:r>
              <a:rPr lang="en-US" dirty="0"/>
              <a:t>.</a:t>
            </a:r>
          </a:p>
          <a:p>
            <a:r>
              <a:rPr lang="en-US" dirty="0"/>
              <a:t>The goal 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collect Luke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exit the world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without being eaten</a:t>
            </a:r>
          </a:p>
        </p:txBody>
      </p:sp>
      <p:pic>
        <p:nvPicPr>
          <p:cNvPr id="1028" name="Picture 4" descr="Wampa Me, Wampa You – My Side Of The Laundry Room">
            <a:extLst>
              <a:ext uri="{FF2B5EF4-FFF2-40B4-BE49-F238E27FC236}">
                <a16:creationId xmlns:a16="http://schemas.microsoft.com/office/drawing/2014/main" id="{25B81BFB-5C18-EA4F-BB74-152568821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6316" y="1825625"/>
            <a:ext cx="36333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032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Environment:</a:t>
            </a:r>
            <a:r>
              <a:rPr lang="en-US" dirty="0"/>
              <a:t> A 4x4 grid of rooms.  The agent starts in the square [1,1]. </a:t>
            </a:r>
            <a:r>
              <a:rPr lang="en-US" dirty="0" err="1"/>
              <a:t>Wampa</a:t>
            </a:r>
            <a:r>
              <a:rPr lang="en-US" dirty="0"/>
              <a:t> and Luke are randomly placed in other squares.  Each square can be pit with 20% probability.</a:t>
            </a:r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0AD5293-CF7F-414B-8C2A-B62998DA3F1B}"/>
              </a:ext>
            </a:extLst>
          </p:cNvPr>
          <p:cNvSpPr/>
          <p:nvPr/>
        </p:nvSpPr>
        <p:spPr>
          <a:xfrm>
            <a:off x="6295937" y="2235116"/>
            <a:ext cx="1266918" cy="1266918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27CE958-C6D2-764D-914F-FC079122FFF2}"/>
              </a:ext>
            </a:extLst>
          </p:cNvPr>
          <p:cNvSpPr/>
          <p:nvPr/>
        </p:nvSpPr>
        <p:spPr>
          <a:xfrm>
            <a:off x="7559140" y="2235115"/>
            <a:ext cx="1266918" cy="1266918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6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96" grpId="0" animBg="1"/>
      <p:bldP spid="9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Performance measure:</a:t>
            </a:r>
            <a:r>
              <a:rPr lang="en-US" dirty="0"/>
              <a:t> </a:t>
            </a:r>
          </a:p>
          <a:p>
            <a:r>
              <a:rPr lang="en-US" dirty="0"/>
              <a:t>+1000 points for rescuing Luke and leaving the cave</a:t>
            </a:r>
          </a:p>
          <a:p>
            <a:r>
              <a:rPr lang="en-US" dirty="0"/>
              <a:t>-1000 for falling into a pit or being eaten by the </a:t>
            </a:r>
            <a:r>
              <a:rPr lang="en-US" dirty="0" err="1"/>
              <a:t>Wampa</a:t>
            </a:r>
            <a:br>
              <a:rPr lang="en-US" dirty="0"/>
            </a:br>
            <a:r>
              <a:rPr lang="en-US" dirty="0"/>
              <a:t>-1 for each action taken</a:t>
            </a:r>
            <a:br>
              <a:rPr lang="en-US" dirty="0"/>
            </a:br>
            <a:r>
              <a:rPr lang="en-US" dirty="0"/>
              <a:t>-10 for using up your blaster fire</a:t>
            </a:r>
            <a:endParaRPr lang="en-US" i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40602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3454B"/>
      </a:dk2>
      <a:lt2>
        <a:srgbClr val="CECFD2"/>
      </a:lt2>
      <a:accent1>
        <a:srgbClr val="370660"/>
      </a:accent1>
      <a:accent2>
        <a:srgbClr val="FEAD2B"/>
      </a:accent2>
      <a:accent3>
        <a:srgbClr val="7EDBF5"/>
      </a:accent3>
      <a:accent4>
        <a:srgbClr val="EEEFEE"/>
      </a:accent4>
      <a:accent5>
        <a:srgbClr val="5EC0A6"/>
      </a:accent5>
      <a:accent6>
        <a:srgbClr val="D9E8E3"/>
      </a:accent6>
      <a:hlink>
        <a:srgbClr val="C10ADD"/>
      </a:hlink>
      <a:folHlink>
        <a:srgbClr val="7F0088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-master" id="{04F595A4-9F3C-AA43-BFF7-1495A0754DB8}" vid="{D21E4FCE-CFE7-9445-9119-0E580D39BB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2556</TotalTime>
  <Words>2755</Words>
  <Application>Microsoft Macintosh PowerPoint</Application>
  <PresentationFormat>Widescreen</PresentationFormat>
  <Paragraphs>540</Paragraphs>
  <Slides>36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Andale Mono</vt:lpstr>
      <vt:lpstr>Arial</vt:lpstr>
      <vt:lpstr>Calibri</vt:lpstr>
      <vt:lpstr>Open Sans</vt:lpstr>
      <vt:lpstr>Open Sans SemiBold</vt:lpstr>
      <vt:lpstr>Office Theme</vt:lpstr>
      <vt:lpstr>Logical Agents</vt:lpstr>
      <vt:lpstr>Knowledge-based Agents</vt:lpstr>
      <vt:lpstr>Logical representations</vt:lpstr>
      <vt:lpstr>Knowledge-based Agents</vt:lpstr>
      <vt:lpstr>Knowledge-based Agents</vt:lpstr>
      <vt:lpstr>Hunt the Wampas</vt:lpstr>
      <vt:lpstr>Wampa World</vt:lpstr>
      <vt:lpstr>Wampa World</vt:lpstr>
      <vt:lpstr>Wampa World</vt:lpstr>
      <vt:lpstr>Wampa World</vt:lpstr>
      <vt:lpstr>Wampa World</vt:lpstr>
      <vt:lpstr>Wampa World</vt:lpstr>
      <vt:lpstr>Wampa World Walkthrough</vt:lpstr>
      <vt:lpstr>Wampa World Walkthrough</vt:lpstr>
      <vt:lpstr>Wampa World Walkthrough</vt:lpstr>
      <vt:lpstr>Wampa World Walkthrough</vt:lpstr>
      <vt:lpstr>Wampa World Walkthrough</vt:lpstr>
      <vt:lpstr>Logic</vt:lpstr>
      <vt:lpstr>Possible worlds and models</vt:lpstr>
      <vt:lpstr>Logical Entailment</vt:lpstr>
      <vt:lpstr>Knowledge Base</vt:lpstr>
      <vt:lpstr>Logical inference</vt:lpstr>
      <vt:lpstr>Propositional Logic</vt:lpstr>
      <vt:lpstr>Propositional Logic</vt:lpstr>
      <vt:lpstr>Truth Tables</vt:lpstr>
      <vt:lpstr>Truth Tables</vt:lpstr>
      <vt:lpstr>Truth Tables</vt:lpstr>
      <vt:lpstr>Truth Tables</vt:lpstr>
      <vt:lpstr>Truth Tables</vt:lpstr>
      <vt:lpstr>Truth Tables</vt:lpstr>
      <vt:lpstr>A Simple Knowledge Base</vt:lpstr>
      <vt:lpstr>A Simple Knowledge Base</vt:lpstr>
      <vt:lpstr>A Simple Knowledge Base</vt:lpstr>
      <vt:lpstr>A Simple Knowledge Base</vt:lpstr>
      <vt:lpstr>Inference and Proofs</vt:lpstr>
      <vt:lpstr>Inference and Proofs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Logical Agents</dc:title>
  <dc:creator>Callison-Burch, Christopher</dc:creator>
  <cp:lastModifiedBy>Callison-Burch, Christopher</cp:lastModifiedBy>
  <cp:revision>71</cp:revision>
  <dcterms:created xsi:type="dcterms:W3CDTF">2020-10-01T01:39:01Z</dcterms:created>
  <dcterms:modified xsi:type="dcterms:W3CDTF">2020-10-02T20:15:38Z</dcterms:modified>
</cp:coreProperties>
</file>